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EC0E2C-7F56-47A6-90F0-155AADC0C0D8}" type="datetimeFigureOut">
              <a:rPr lang="en-US" smtClean="0"/>
              <a:t>02/14/2012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D516FE-11F3-4782-B583-E903AF2772F7}" type="slidenum">
              <a:rPr lang="en-US" smtClean="0"/>
              <a:t>‹#›</a:t>
            </a:fld>
            <a:endParaRPr lang="en-US"/>
          </a:p>
        </p:txBody>
      </p:sp>
    </p:spTree>
    <p:extLst>
      <p:ext uri="{BB962C8B-B14F-4D97-AF65-F5344CB8AC3E}">
        <p14:creationId xmlns:p14="http://schemas.microsoft.com/office/powerpoint/2010/main" val="4230078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29057" indent="-280406">
              <a:defRPr sz="2400">
                <a:solidFill>
                  <a:schemeClr val="tx1"/>
                </a:solidFill>
                <a:latin typeface="Times New Roman" pitchFamily="18" charset="0"/>
              </a:defRPr>
            </a:lvl2pPr>
            <a:lvl3pPr marL="1121626" indent="-224325">
              <a:defRPr sz="2400">
                <a:solidFill>
                  <a:schemeClr val="tx1"/>
                </a:solidFill>
                <a:latin typeface="Times New Roman" pitchFamily="18" charset="0"/>
              </a:defRPr>
            </a:lvl3pPr>
            <a:lvl4pPr marL="1570276" indent="-224325">
              <a:defRPr sz="2400">
                <a:solidFill>
                  <a:schemeClr val="tx1"/>
                </a:solidFill>
                <a:latin typeface="Times New Roman" pitchFamily="18" charset="0"/>
              </a:defRPr>
            </a:lvl4pPr>
            <a:lvl5pPr marL="2018927" indent="-224325">
              <a:defRPr sz="2400">
                <a:solidFill>
                  <a:schemeClr val="tx1"/>
                </a:solidFill>
                <a:latin typeface="Times New Roman" pitchFamily="18" charset="0"/>
              </a:defRPr>
            </a:lvl5pPr>
            <a:lvl6pPr marL="2467577" indent="-224325" eaLnBrk="0" fontAlgn="base" hangingPunct="0">
              <a:spcBef>
                <a:spcPct val="0"/>
              </a:spcBef>
              <a:spcAft>
                <a:spcPct val="0"/>
              </a:spcAft>
              <a:defRPr sz="2400">
                <a:solidFill>
                  <a:schemeClr val="tx1"/>
                </a:solidFill>
                <a:latin typeface="Times New Roman" pitchFamily="18" charset="0"/>
              </a:defRPr>
            </a:lvl6pPr>
            <a:lvl7pPr marL="2916227" indent="-224325" eaLnBrk="0" fontAlgn="base" hangingPunct="0">
              <a:spcBef>
                <a:spcPct val="0"/>
              </a:spcBef>
              <a:spcAft>
                <a:spcPct val="0"/>
              </a:spcAft>
              <a:defRPr sz="2400">
                <a:solidFill>
                  <a:schemeClr val="tx1"/>
                </a:solidFill>
                <a:latin typeface="Times New Roman" pitchFamily="18" charset="0"/>
              </a:defRPr>
            </a:lvl7pPr>
            <a:lvl8pPr marL="3364878" indent="-224325" eaLnBrk="0" fontAlgn="base" hangingPunct="0">
              <a:spcBef>
                <a:spcPct val="0"/>
              </a:spcBef>
              <a:spcAft>
                <a:spcPct val="0"/>
              </a:spcAft>
              <a:defRPr sz="2400">
                <a:solidFill>
                  <a:schemeClr val="tx1"/>
                </a:solidFill>
                <a:latin typeface="Times New Roman" pitchFamily="18" charset="0"/>
              </a:defRPr>
            </a:lvl8pPr>
            <a:lvl9pPr marL="3813528" indent="-224325" eaLnBrk="0" fontAlgn="base" hangingPunct="0">
              <a:spcBef>
                <a:spcPct val="0"/>
              </a:spcBef>
              <a:spcAft>
                <a:spcPct val="0"/>
              </a:spcAft>
              <a:defRPr sz="2400">
                <a:solidFill>
                  <a:schemeClr val="tx1"/>
                </a:solidFill>
                <a:latin typeface="Times New Roman" pitchFamily="18" charset="0"/>
              </a:defRPr>
            </a:lvl9pPr>
          </a:lstStyle>
          <a:p>
            <a:fld id="{BB07FA6F-C93D-40B0-B42E-F2864FD97E2C}" type="slidenum">
              <a:rPr lang="en-US" sz="1200"/>
              <a:pPr/>
              <a:t>43</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997D1-260F-4CCF-9B8C-FE7E24424988}" type="datetimeFigureOut">
              <a:rPr lang="en-US" smtClean="0"/>
              <a:t>02/14/2012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C065BF-F683-497C-B343-B06B55A5E7B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997D1-260F-4CCF-9B8C-FE7E24424988}" type="datetimeFigureOut">
              <a:rPr lang="en-US" smtClean="0"/>
              <a:t>02/14/2012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C065BF-F683-497C-B343-B06B55A5E7B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997D1-260F-4CCF-9B8C-FE7E24424988}" type="datetimeFigureOut">
              <a:rPr lang="en-US" smtClean="0"/>
              <a:t>02/14/2012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C065BF-F683-497C-B343-B06B55A5E7B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997D1-260F-4CCF-9B8C-FE7E24424988}" type="datetimeFigureOut">
              <a:rPr lang="en-US" smtClean="0"/>
              <a:t>02/14/2012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C065BF-F683-497C-B343-B06B55A5E7B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997D1-260F-4CCF-9B8C-FE7E24424988}" type="datetimeFigureOut">
              <a:rPr lang="en-US" smtClean="0"/>
              <a:t>02/14/2012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C065BF-F683-497C-B343-B06B55A5E7B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997D1-260F-4CCF-9B8C-FE7E24424988}" type="datetimeFigureOut">
              <a:rPr lang="en-US" smtClean="0"/>
              <a:t>02/14/2012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C065BF-F683-497C-B343-B06B55A5E7B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997D1-260F-4CCF-9B8C-FE7E24424988}" type="datetimeFigureOut">
              <a:rPr lang="en-US" smtClean="0"/>
              <a:t>02/14/2012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C065BF-F683-497C-B343-B06B55A5E7B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997D1-260F-4CCF-9B8C-FE7E24424988}" type="datetimeFigureOut">
              <a:rPr lang="en-US" smtClean="0"/>
              <a:t>02/14/2012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C065BF-F683-497C-B343-B06B55A5E7B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997D1-260F-4CCF-9B8C-FE7E24424988}" type="datetimeFigureOut">
              <a:rPr lang="en-US" smtClean="0"/>
              <a:t>02/14/2012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C065BF-F683-497C-B343-B06B55A5E7B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997D1-260F-4CCF-9B8C-FE7E24424988}" type="datetimeFigureOut">
              <a:rPr lang="en-US" smtClean="0"/>
              <a:t>02/14/2012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C065BF-F683-497C-B343-B06B55A5E7B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997D1-260F-4CCF-9B8C-FE7E24424988}" type="datetimeFigureOut">
              <a:rPr lang="en-US" smtClean="0"/>
              <a:t>02/14/2012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C065BF-F683-497C-B343-B06B55A5E7B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997D1-260F-4CCF-9B8C-FE7E24424988}" type="datetimeFigureOut">
              <a:rPr lang="en-US" smtClean="0"/>
              <a:t>02/14/2012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C065BF-F683-497C-B343-B06B55A5E7B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REDOX Reactions</a:t>
            </a:r>
            <a:endParaRPr lang="en-US" dirty="0"/>
          </a:p>
        </p:txBody>
      </p:sp>
      <p:sp>
        <p:nvSpPr>
          <p:cNvPr id="3" name="Subtitle 2"/>
          <p:cNvSpPr>
            <a:spLocks noGrp="1"/>
          </p:cNvSpPr>
          <p:nvPr>
            <p:ph type="subTitle" idx="1"/>
          </p:nvPr>
        </p:nvSpPr>
        <p:spPr/>
        <p:txBody>
          <a:bodyPr/>
          <a:lstStyle/>
          <a:p>
            <a:r>
              <a:rPr lang="en-US" dirty="0" smtClean="0"/>
              <a:t>Chapter 18</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r>
              <a:rPr lang="en-US" u="sng" smtClean="0">
                <a:solidFill>
                  <a:srgbClr val="000099"/>
                </a:solidFill>
                <a:latin typeface="Arial" charset="0"/>
              </a:rPr>
              <a:t>Half Reaction Method of Balancing Redox Reactions</a:t>
            </a:r>
            <a:endParaRPr lang="en-US" u="sng" smtClean="0">
              <a:latin typeface="Arial" charset="0"/>
            </a:endParaRPr>
          </a:p>
        </p:txBody>
      </p:sp>
      <p:sp>
        <p:nvSpPr>
          <p:cNvPr id="39939" name="Rectangle 3"/>
          <p:cNvSpPr>
            <a:spLocks noGrp="1" noChangeArrowheads="1"/>
          </p:cNvSpPr>
          <p:nvPr>
            <p:ph type="body" idx="1"/>
          </p:nvPr>
        </p:nvSpPr>
        <p:spPr/>
        <p:txBody>
          <a:bodyPr/>
          <a:lstStyle/>
          <a:p>
            <a:r>
              <a:rPr lang="en-US" smtClean="0">
                <a:latin typeface="Arial" charset="0"/>
              </a:rPr>
              <a:t>Write skeleton ionic reaction.  (Usually a given.)</a:t>
            </a:r>
          </a:p>
          <a:p>
            <a:r>
              <a:rPr lang="en-US" smtClean="0">
                <a:latin typeface="Arial" charset="0"/>
              </a:rPr>
              <a:t>Split into 2 half reactions, one for oxidation and one for reduction.  (Determine what  is oxidized and what is reduced by calculating oxidation numbers.  Remember LEO says GER  Loses Electrons Oxidation, Gains Electrons Reduction)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r>
              <a:rPr lang="en-US" u="sng" smtClean="0">
                <a:solidFill>
                  <a:srgbClr val="000099"/>
                </a:solidFill>
                <a:latin typeface="Arial" charset="0"/>
              </a:rPr>
              <a:t>Half Reaction Method of Balancing Redox Reactions</a:t>
            </a:r>
            <a:endParaRPr lang="en-US" u="sng" smtClean="0">
              <a:latin typeface="Arial" charset="0"/>
            </a:endParaRPr>
          </a:p>
        </p:txBody>
      </p:sp>
      <p:sp>
        <p:nvSpPr>
          <p:cNvPr id="40963" name="Rectangle 3"/>
          <p:cNvSpPr>
            <a:spLocks noGrp="1" noChangeArrowheads="1"/>
          </p:cNvSpPr>
          <p:nvPr>
            <p:ph type="body" idx="1"/>
          </p:nvPr>
        </p:nvSpPr>
        <p:spPr/>
        <p:txBody>
          <a:bodyPr/>
          <a:lstStyle/>
          <a:p>
            <a:r>
              <a:rPr lang="en-US" sz="3600" dirty="0" smtClean="0">
                <a:latin typeface="Arial" charset="0"/>
              </a:rPr>
              <a:t>Balance each half reaction.</a:t>
            </a:r>
          </a:p>
          <a:p>
            <a:pPr lvl="1"/>
            <a:r>
              <a:rPr lang="en-US" sz="3600" dirty="0" smtClean="0">
                <a:latin typeface="Arial" charset="0"/>
              </a:rPr>
              <a:t>balance all but H and O.</a:t>
            </a:r>
          </a:p>
          <a:p>
            <a:pPr lvl="1"/>
            <a:r>
              <a:rPr lang="en-US" sz="3600" dirty="0" smtClean="0">
                <a:latin typeface="Arial" charset="0"/>
              </a:rPr>
              <a:t>balance O by adding H</a:t>
            </a:r>
            <a:r>
              <a:rPr lang="en-US" sz="3600" baseline="-25000" dirty="0" smtClean="0">
                <a:latin typeface="Arial" charset="0"/>
              </a:rPr>
              <a:t>2</a:t>
            </a:r>
            <a:r>
              <a:rPr lang="en-US" sz="3600" dirty="0" smtClean="0">
                <a:latin typeface="Arial" charset="0"/>
              </a:rPr>
              <a:t>O.</a:t>
            </a:r>
          </a:p>
          <a:p>
            <a:pPr lvl="1"/>
            <a:r>
              <a:rPr lang="en-US" sz="3600" dirty="0" smtClean="0">
                <a:latin typeface="Arial" charset="0"/>
              </a:rPr>
              <a:t>balance H by adding H</a:t>
            </a:r>
            <a:r>
              <a:rPr lang="en-US" sz="3600" baseline="30000" dirty="0" smtClean="0">
                <a:latin typeface="Arial" charset="0"/>
              </a:rPr>
              <a:t>+</a:t>
            </a:r>
            <a:r>
              <a:rPr lang="en-US" sz="3600" dirty="0" smtClean="0">
                <a:latin typeface="Arial" charset="0"/>
              </a:rPr>
              <a:t>.</a:t>
            </a:r>
          </a:p>
          <a:p>
            <a:pPr lvl="1"/>
            <a:r>
              <a:rPr lang="en-US" sz="3600" dirty="0" smtClean="0">
                <a:latin typeface="Arial" charset="0"/>
              </a:rPr>
              <a:t>balance charge by adding electrons.</a:t>
            </a:r>
            <a:endParaRPr lang="en-US" dirty="0" smtClean="0">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fontScale="90000"/>
          </a:bodyPr>
          <a:lstStyle/>
          <a:p>
            <a:r>
              <a:rPr lang="en-US" u="sng" dirty="0" smtClean="0">
                <a:solidFill>
                  <a:srgbClr val="000099"/>
                </a:solidFill>
                <a:latin typeface="Arial" charset="0"/>
              </a:rPr>
              <a:t>Half Reaction Method of Balancing </a:t>
            </a:r>
            <a:r>
              <a:rPr lang="en-US" u="sng" dirty="0" err="1" smtClean="0">
                <a:solidFill>
                  <a:srgbClr val="000099"/>
                </a:solidFill>
                <a:latin typeface="Arial" charset="0"/>
              </a:rPr>
              <a:t>Redox</a:t>
            </a:r>
            <a:r>
              <a:rPr lang="en-US" u="sng" dirty="0" smtClean="0">
                <a:solidFill>
                  <a:srgbClr val="000099"/>
                </a:solidFill>
                <a:latin typeface="Arial" charset="0"/>
              </a:rPr>
              <a:t> Reactions</a:t>
            </a:r>
            <a:endParaRPr lang="en-US" u="sng" dirty="0" smtClean="0">
              <a:latin typeface="Arial" charset="0"/>
            </a:endParaRPr>
          </a:p>
        </p:txBody>
      </p:sp>
      <p:sp>
        <p:nvSpPr>
          <p:cNvPr id="41987" name="Rectangle 3"/>
          <p:cNvSpPr>
            <a:spLocks noGrp="1" noChangeArrowheads="1"/>
          </p:cNvSpPr>
          <p:nvPr>
            <p:ph type="body" idx="1"/>
          </p:nvPr>
        </p:nvSpPr>
        <p:spPr/>
        <p:txBody>
          <a:bodyPr/>
          <a:lstStyle/>
          <a:p>
            <a:endParaRPr lang="en-US" dirty="0" smtClean="0">
              <a:latin typeface="Arial" charset="0"/>
            </a:endParaRPr>
          </a:p>
          <a:p>
            <a:r>
              <a:rPr lang="en-US" sz="3600" dirty="0" smtClean="0">
                <a:latin typeface="Arial" charset="0"/>
              </a:rPr>
              <a:t>Add half reactions together after multiplying by a factor to be sure electrons cancel.</a:t>
            </a:r>
          </a:p>
          <a:p>
            <a:endParaRPr lang="en-US" dirty="0" smtClean="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r>
              <a:rPr lang="en-US" u="sng" dirty="0" smtClean="0">
                <a:solidFill>
                  <a:srgbClr val="000099"/>
                </a:solidFill>
                <a:latin typeface="Arial" charset="0"/>
              </a:rPr>
              <a:t>Half Reaction Method of Balancing </a:t>
            </a:r>
            <a:r>
              <a:rPr lang="en-US" u="sng" dirty="0" err="1" smtClean="0">
                <a:solidFill>
                  <a:srgbClr val="000099"/>
                </a:solidFill>
                <a:latin typeface="Arial" charset="0"/>
              </a:rPr>
              <a:t>Redox</a:t>
            </a:r>
            <a:r>
              <a:rPr lang="en-US" u="sng" dirty="0" smtClean="0">
                <a:solidFill>
                  <a:srgbClr val="000099"/>
                </a:solidFill>
                <a:latin typeface="Arial" charset="0"/>
              </a:rPr>
              <a:t> Reactions</a:t>
            </a:r>
            <a:endParaRPr lang="en-US" u="sng" dirty="0" smtClean="0">
              <a:latin typeface="Arial" charset="0"/>
            </a:endParaRPr>
          </a:p>
        </p:txBody>
      </p:sp>
      <p:sp>
        <p:nvSpPr>
          <p:cNvPr id="43011" name="Rectangle 3"/>
          <p:cNvSpPr>
            <a:spLocks noGrp="1" noChangeArrowheads="1"/>
          </p:cNvSpPr>
          <p:nvPr>
            <p:ph type="body" idx="1"/>
          </p:nvPr>
        </p:nvSpPr>
        <p:spPr/>
        <p:txBody>
          <a:bodyPr/>
          <a:lstStyle/>
          <a:p>
            <a:r>
              <a:rPr lang="en-US" sz="3600" dirty="0" smtClean="0">
                <a:latin typeface="Arial" charset="0"/>
              </a:rPr>
              <a:t>This method provides an equation for a reaction occurring in acid.  To change to a balanced basic reaction add    </a:t>
            </a:r>
          </a:p>
          <a:p>
            <a:pPr algn="ctr"/>
            <a:r>
              <a:rPr lang="en-US" sz="3600" dirty="0" smtClean="0">
                <a:latin typeface="Arial" charset="0"/>
              </a:rPr>
              <a:t>H</a:t>
            </a:r>
            <a:r>
              <a:rPr lang="en-US" sz="3600" baseline="30000" dirty="0" smtClean="0">
                <a:latin typeface="Arial" charset="0"/>
              </a:rPr>
              <a:t>+</a:t>
            </a:r>
            <a:r>
              <a:rPr lang="en-US" sz="3600" dirty="0" smtClean="0">
                <a:latin typeface="Arial" charset="0"/>
              </a:rPr>
              <a:t>  +  OH</a:t>
            </a:r>
            <a:r>
              <a:rPr lang="en-US" sz="3600" baseline="30000" dirty="0" smtClean="0">
                <a:latin typeface="Arial" charset="0"/>
                <a:sym typeface="Symbol" pitchFamily="18" charset="2"/>
              </a:rPr>
              <a:t></a:t>
            </a:r>
            <a:r>
              <a:rPr lang="en-US" sz="3600" dirty="0" smtClean="0">
                <a:latin typeface="Arial" charset="0"/>
              </a:rPr>
              <a:t>  </a:t>
            </a:r>
            <a:r>
              <a:rPr lang="en-US" sz="3600" dirty="0" smtClean="0">
                <a:latin typeface="Arial" charset="0"/>
                <a:sym typeface="Symbol" pitchFamily="18" charset="2"/>
              </a:rPr>
              <a:t></a:t>
            </a:r>
            <a:r>
              <a:rPr lang="en-US" sz="3600" dirty="0" smtClean="0">
                <a:latin typeface="Arial" charset="0"/>
              </a:rPr>
              <a:t>  H</a:t>
            </a:r>
            <a:r>
              <a:rPr lang="en-US" sz="3600" baseline="-25000" dirty="0" smtClean="0">
                <a:latin typeface="Arial" charset="0"/>
              </a:rPr>
              <a:t>2</a:t>
            </a:r>
            <a:r>
              <a:rPr lang="en-US" sz="3600" dirty="0" smtClean="0">
                <a:latin typeface="Arial" charset="0"/>
              </a:rPr>
              <a:t>O </a:t>
            </a:r>
          </a:p>
          <a:p>
            <a:r>
              <a:rPr lang="en-US" sz="3600" dirty="0" smtClean="0">
                <a:latin typeface="Arial" charset="0"/>
              </a:rPr>
              <a:t>to the reaction to cancel out all H</a:t>
            </a:r>
            <a:r>
              <a:rPr lang="en-US" sz="3600" baseline="30000" dirty="0" smtClean="0">
                <a:latin typeface="Arial" charset="0"/>
              </a:rPr>
              <a:t>+</a:t>
            </a:r>
            <a:r>
              <a:rPr lang="en-US" sz="3600" dirty="0" smtClean="0">
                <a:latin typeface="Arial" charset="0"/>
              </a:rPr>
              <a:t>’s.</a:t>
            </a:r>
          </a:p>
        </p:txBody>
      </p:sp>
      <p:sp>
        <p:nvSpPr>
          <p:cNvPr id="43012" name="TextBox 5"/>
          <p:cNvSpPr txBox="1">
            <a:spLocks noChangeArrowheads="1"/>
          </p:cNvSpPr>
          <p:nvPr/>
        </p:nvSpPr>
        <p:spPr bwMode="auto">
          <a:xfrm>
            <a:off x="5181600" y="6488113"/>
            <a:ext cx="3962400" cy="369887"/>
          </a:xfrm>
          <a:prstGeom prst="rect">
            <a:avLst/>
          </a:prstGeom>
          <a:noFill/>
          <a:ln w="9525">
            <a:noFill/>
            <a:miter lim="800000"/>
            <a:headEnd/>
            <a:tailEnd/>
          </a:ln>
        </p:spPr>
        <p:txBody>
          <a:bodyPr>
            <a:spAutoFit/>
          </a:bodyPr>
          <a:lstStyle/>
          <a:p>
            <a:r>
              <a:rPr lang="en-US" sz="1800"/>
              <a:t>Practice problems       Tro – 18.37-18.42</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mtClean="0"/>
              <a:t>Balance in acid</a:t>
            </a:r>
          </a:p>
        </p:txBody>
      </p:sp>
      <p:sp>
        <p:nvSpPr>
          <p:cNvPr id="135171" name="Rectangle 3"/>
          <p:cNvSpPr>
            <a:spLocks noGrp="1" noChangeArrowheads="1"/>
          </p:cNvSpPr>
          <p:nvPr>
            <p:ph type="body" idx="1"/>
          </p:nvPr>
        </p:nvSpPr>
        <p:spPr/>
        <p:txBody>
          <a:bodyPr/>
          <a:lstStyle/>
          <a:p>
            <a:pPr>
              <a:buFontTx/>
              <a:buNone/>
            </a:pPr>
            <a:r>
              <a:rPr lang="en-US" dirty="0" smtClean="0"/>
              <a:t>Cr</a:t>
            </a:r>
            <a:r>
              <a:rPr lang="en-US" baseline="-25000" dirty="0" smtClean="0"/>
              <a:t>2</a:t>
            </a:r>
            <a:r>
              <a:rPr lang="en-US" dirty="0" smtClean="0"/>
              <a:t>O</a:t>
            </a:r>
            <a:r>
              <a:rPr lang="en-US" baseline="-25000" dirty="0" smtClean="0"/>
              <a:t>7</a:t>
            </a:r>
            <a:r>
              <a:rPr lang="en-US" baseline="30000" dirty="0" smtClean="0"/>
              <a:t>2-</a:t>
            </a:r>
            <a:r>
              <a:rPr lang="en-US" dirty="0" smtClean="0"/>
              <a:t>(</a:t>
            </a:r>
            <a:r>
              <a:rPr lang="en-US" dirty="0" err="1" smtClean="0"/>
              <a:t>aq</a:t>
            </a:r>
            <a:r>
              <a:rPr lang="en-US" dirty="0" smtClean="0"/>
              <a:t>) + Cl</a:t>
            </a:r>
            <a:r>
              <a:rPr lang="en-US" baseline="30000" dirty="0" smtClean="0"/>
              <a:t>-1</a:t>
            </a:r>
            <a:r>
              <a:rPr lang="en-US" dirty="0" smtClean="0"/>
              <a:t>(</a:t>
            </a:r>
            <a:r>
              <a:rPr lang="en-US" dirty="0" err="1" smtClean="0"/>
              <a:t>aq</a:t>
            </a:r>
            <a:r>
              <a:rPr lang="en-US" dirty="0" smtClean="0"/>
              <a:t>) </a:t>
            </a:r>
            <a:r>
              <a:rPr lang="en-US" dirty="0" smtClean="0">
                <a:sym typeface="Wingdings" pitchFamily="2" charset="2"/>
              </a:rPr>
              <a:t> Cr</a:t>
            </a:r>
            <a:r>
              <a:rPr lang="en-US" baseline="30000" dirty="0" smtClean="0">
                <a:sym typeface="Wingdings" pitchFamily="2" charset="2"/>
              </a:rPr>
              <a:t>3+</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Cl</a:t>
            </a:r>
            <a:r>
              <a:rPr lang="en-US" baseline="-25000" dirty="0" smtClean="0">
                <a:sym typeface="Wingdings" pitchFamily="2" charset="2"/>
              </a:rPr>
              <a:t>2</a:t>
            </a:r>
            <a:r>
              <a:rPr lang="en-US" dirty="0" smtClean="0">
                <a:sym typeface="Wingdings" pitchFamily="2" charset="2"/>
              </a:rPr>
              <a:t>(g)</a:t>
            </a:r>
          </a:p>
          <a:p>
            <a:pPr>
              <a:buFontTx/>
              <a:buNone/>
            </a:pPr>
            <a:endParaRPr lang="en-US" dirty="0" smtClean="0">
              <a:sym typeface="Wingdings" pitchFamily="2" charset="2"/>
            </a:endParaRPr>
          </a:p>
          <a:p>
            <a:pPr>
              <a:buFontTx/>
              <a:buNone/>
            </a:pPr>
            <a:endParaRPr lang="en-US" dirty="0" smtClean="0">
              <a:sym typeface="Wingdings" pitchFamily="2" charset="2"/>
            </a:endParaRPr>
          </a:p>
          <a:p>
            <a:pPr>
              <a:buFontTx/>
              <a:buNone/>
            </a:pPr>
            <a:r>
              <a:rPr lang="en-US" dirty="0" smtClean="0"/>
              <a:t>14H</a:t>
            </a:r>
            <a:r>
              <a:rPr lang="en-US" baseline="30000" dirty="0" smtClean="0"/>
              <a:t>+</a:t>
            </a:r>
            <a:r>
              <a:rPr lang="en-US" dirty="0" smtClean="0"/>
              <a:t>(</a:t>
            </a:r>
            <a:r>
              <a:rPr lang="en-US" dirty="0" err="1" smtClean="0"/>
              <a:t>aq</a:t>
            </a:r>
            <a:r>
              <a:rPr lang="en-US" dirty="0" smtClean="0"/>
              <a:t>) + Cr</a:t>
            </a:r>
            <a:r>
              <a:rPr lang="en-US" baseline="-25000" dirty="0" smtClean="0"/>
              <a:t>2</a:t>
            </a:r>
            <a:r>
              <a:rPr lang="en-US" dirty="0" smtClean="0"/>
              <a:t>O</a:t>
            </a:r>
            <a:r>
              <a:rPr lang="en-US" baseline="-25000" dirty="0" smtClean="0"/>
              <a:t>7</a:t>
            </a:r>
            <a:r>
              <a:rPr lang="en-US" baseline="30000" dirty="0" smtClean="0"/>
              <a:t>2-</a:t>
            </a:r>
            <a:r>
              <a:rPr lang="en-US" dirty="0" smtClean="0"/>
              <a:t>(</a:t>
            </a:r>
            <a:r>
              <a:rPr lang="en-US" dirty="0" err="1" smtClean="0"/>
              <a:t>aq</a:t>
            </a:r>
            <a:r>
              <a:rPr lang="en-US" dirty="0" smtClean="0"/>
              <a:t>) + 6Cl</a:t>
            </a:r>
            <a:r>
              <a:rPr lang="en-US" baseline="30000" dirty="0" smtClean="0"/>
              <a:t>-1</a:t>
            </a:r>
            <a:r>
              <a:rPr lang="en-US" dirty="0" smtClean="0"/>
              <a:t>(</a:t>
            </a:r>
            <a:r>
              <a:rPr lang="en-US" dirty="0" err="1" smtClean="0"/>
              <a:t>aq</a:t>
            </a:r>
            <a:r>
              <a:rPr lang="en-US" dirty="0" smtClean="0"/>
              <a:t>) </a:t>
            </a:r>
          </a:p>
          <a:p>
            <a:pPr>
              <a:buFontTx/>
              <a:buNone/>
            </a:pPr>
            <a:r>
              <a:rPr lang="en-US" dirty="0" smtClean="0"/>
              <a:t>                 </a:t>
            </a:r>
            <a:r>
              <a:rPr lang="en-US" dirty="0" smtClean="0">
                <a:sym typeface="Wingdings" pitchFamily="2" charset="2"/>
              </a:rPr>
              <a:t> 2Cr</a:t>
            </a:r>
            <a:r>
              <a:rPr lang="en-US" baseline="30000" dirty="0" smtClean="0">
                <a:sym typeface="Wingdings" pitchFamily="2" charset="2"/>
              </a:rPr>
              <a:t>3+</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+ 3Cl</a:t>
            </a:r>
            <a:r>
              <a:rPr lang="en-US" baseline="-25000" dirty="0" smtClean="0">
                <a:sym typeface="Wingdings" pitchFamily="2" charset="2"/>
              </a:rPr>
              <a:t>2</a:t>
            </a:r>
            <a:r>
              <a:rPr lang="en-US" dirty="0" smtClean="0">
                <a:sym typeface="Wingdings" pitchFamily="2" charset="2"/>
              </a:rPr>
              <a:t>(g) + 7 H</a:t>
            </a:r>
            <a:r>
              <a:rPr lang="en-US" baseline="-25000" dirty="0" smtClean="0">
                <a:sym typeface="Wingdings" pitchFamily="2" charset="2"/>
              </a:rPr>
              <a:t>2</a:t>
            </a:r>
            <a:r>
              <a:rPr lang="en-US" dirty="0" smtClean="0">
                <a:sym typeface="Wingdings" pitchFamily="2" charset="2"/>
              </a:rPr>
              <a:t>O(l)</a:t>
            </a:r>
            <a:endParaRPr lang="en-US" dirty="0" smtClean="0"/>
          </a:p>
          <a:p>
            <a:pPr>
              <a:buFontTx/>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517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5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dirty="0" smtClean="0"/>
              <a:t>Balance in acid</a:t>
            </a:r>
          </a:p>
        </p:txBody>
      </p:sp>
      <p:sp>
        <p:nvSpPr>
          <p:cNvPr id="136195" name="Rectangle 3"/>
          <p:cNvSpPr>
            <a:spLocks noGrp="1" noChangeArrowheads="1"/>
          </p:cNvSpPr>
          <p:nvPr>
            <p:ph type="body" idx="1"/>
          </p:nvPr>
        </p:nvSpPr>
        <p:spPr/>
        <p:txBody>
          <a:bodyPr/>
          <a:lstStyle/>
          <a:p>
            <a:pPr>
              <a:buFontTx/>
              <a:buNone/>
            </a:pPr>
            <a:r>
              <a:rPr lang="en-US" dirty="0" smtClean="0"/>
              <a:t>MnO</a:t>
            </a:r>
            <a:r>
              <a:rPr lang="en-US" baseline="-25000" dirty="0" smtClean="0"/>
              <a:t>2</a:t>
            </a:r>
            <a:r>
              <a:rPr lang="en-US" dirty="0" smtClean="0"/>
              <a:t>(s) + Hg(l) + Cl</a:t>
            </a:r>
            <a:r>
              <a:rPr lang="en-US" baseline="30000" dirty="0" smtClean="0"/>
              <a:t>-1</a:t>
            </a:r>
            <a:r>
              <a:rPr lang="en-US" dirty="0" smtClean="0"/>
              <a:t>(</a:t>
            </a:r>
            <a:r>
              <a:rPr lang="en-US" dirty="0" err="1" smtClean="0"/>
              <a:t>aq</a:t>
            </a:r>
            <a:r>
              <a:rPr lang="en-US" dirty="0" smtClean="0"/>
              <a:t>) </a:t>
            </a:r>
          </a:p>
          <a:p>
            <a:pPr>
              <a:buFontTx/>
              <a:buNone/>
            </a:pPr>
            <a:r>
              <a:rPr lang="en-US" dirty="0" smtClean="0"/>
              <a:t>                               </a:t>
            </a:r>
            <a:r>
              <a:rPr lang="en-US" dirty="0" smtClean="0">
                <a:sym typeface="Wingdings" pitchFamily="2" charset="2"/>
              </a:rPr>
              <a:t> Mn</a:t>
            </a:r>
            <a:r>
              <a:rPr lang="en-US" baseline="30000" dirty="0" smtClean="0">
                <a:sym typeface="Wingdings" pitchFamily="2" charset="2"/>
              </a:rPr>
              <a:t>+2</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Hg</a:t>
            </a:r>
            <a:r>
              <a:rPr lang="en-US" baseline="-25000" dirty="0" smtClean="0">
                <a:sym typeface="Wingdings" pitchFamily="2" charset="2"/>
              </a:rPr>
              <a:t>2</a:t>
            </a:r>
            <a:r>
              <a:rPr lang="en-US" dirty="0" smtClean="0">
                <a:sym typeface="Wingdings" pitchFamily="2" charset="2"/>
              </a:rPr>
              <a:t>Cl</a:t>
            </a:r>
            <a:r>
              <a:rPr lang="en-US" baseline="-25000" dirty="0" smtClean="0">
                <a:sym typeface="Wingdings" pitchFamily="2" charset="2"/>
              </a:rPr>
              <a:t>2</a:t>
            </a:r>
            <a:r>
              <a:rPr lang="en-US" dirty="0" smtClean="0">
                <a:sym typeface="Wingdings" pitchFamily="2" charset="2"/>
              </a:rPr>
              <a:t>(s)</a:t>
            </a:r>
          </a:p>
          <a:p>
            <a:pPr>
              <a:buFontTx/>
              <a:buNone/>
            </a:pPr>
            <a:endParaRPr lang="en-US" dirty="0" smtClean="0">
              <a:sym typeface="Wingdings" pitchFamily="2" charset="2"/>
            </a:endParaRPr>
          </a:p>
          <a:p>
            <a:pPr>
              <a:buFontTx/>
              <a:buNone/>
            </a:pPr>
            <a:r>
              <a:rPr lang="en-US" dirty="0" smtClean="0"/>
              <a:t>4H</a:t>
            </a:r>
            <a:r>
              <a:rPr lang="en-US" baseline="30000" dirty="0" smtClean="0"/>
              <a:t>+</a:t>
            </a:r>
            <a:r>
              <a:rPr lang="en-US" dirty="0" smtClean="0"/>
              <a:t>(</a:t>
            </a:r>
            <a:r>
              <a:rPr lang="en-US" dirty="0" err="1" smtClean="0"/>
              <a:t>aq</a:t>
            </a:r>
            <a:r>
              <a:rPr lang="en-US" dirty="0" smtClean="0"/>
              <a:t>) + MnO</a:t>
            </a:r>
            <a:r>
              <a:rPr lang="en-US" baseline="-25000" dirty="0" smtClean="0"/>
              <a:t>2</a:t>
            </a:r>
            <a:r>
              <a:rPr lang="en-US" dirty="0" smtClean="0"/>
              <a:t>(s) + 2Hg(l) + 2Cl</a:t>
            </a:r>
            <a:r>
              <a:rPr lang="en-US" baseline="30000" dirty="0" smtClean="0"/>
              <a:t>-1</a:t>
            </a:r>
            <a:r>
              <a:rPr lang="en-US" dirty="0" smtClean="0"/>
              <a:t>(</a:t>
            </a:r>
            <a:r>
              <a:rPr lang="en-US" dirty="0" err="1" smtClean="0"/>
              <a:t>aq</a:t>
            </a:r>
            <a:r>
              <a:rPr lang="en-US" dirty="0" smtClean="0"/>
              <a:t>) </a:t>
            </a:r>
          </a:p>
          <a:p>
            <a:pPr>
              <a:buFontTx/>
              <a:buNone/>
            </a:pPr>
            <a:r>
              <a:rPr lang="en-US" dirty="0" smtClean="0"/>
              <a:t>             </a:t>
            </a:r>
            <a:r>
              <a:rPr lang="en-US" dirty="0" smtClean="0">
                <a:sym typeface="Wingdings" pitchFamily="2" charset="2"/>
              </a:rPr>
              <a:t> Mn</a:t>
            </a:r>
            <a:r>
              <a:rPr lang="en-US" baseline="30000" dirty="0" smtClean="0">
                <a:sym typeface="Wingdings" pitchFamily="2" charset="2"/>
              </a:rPr>
              <a:t>+2</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Hg</a:t>
            </a:r>
            <a:r>
              <a:rPr lang="en-US" baseline="-25000" dirty="0" smtClean="0">
                <a:sym typeface="Wingdings" pitchFamily="2" charset="2"/>
              </a:rPr>
              <a:t>2</a:t>
            </a:r>
            <a:r>
              <a:rPr lang="en-US" dirty="0" smtClean="0">
                <a:sym typeface="Wingdings" pitchFamily="2" charset="2"/>
              </a:rPr>
              <a:t>Cl</a:t>
            </a:r>
            <a:r>
              <a:rPr lang="en-US" baseline="-25000" dirty="0" smtClean="0">
                <a:sym typeface="Wingdings" pitchFamily="2" charset="2"/>
              </a:rPr>
              <a:t>2</a:t>
            </a:r>
            <a:r>
              <a:rPr lang="en-US" dirty="0" smtClean="0">
                <a:sym typeface="Wingdings" pitchFamily="2" charset="2"/>
              </a:rPr>
              <a:t>(s) + 2H</a:t>
            </a:r>
            <a:r>
              <a:rPr lang="en-US" baseline="-25000" dirty="0" smtClean="0">
                <a:sym typeface="Wingdings" pitchFamily="2" charset="2"/>
              </a:rPr>
              <a:t>2</a:t>
            </a:r>
            <a:r>
              <a:rPr lang="en-US" dirty="0" smtClean="0">
                <a:sym typeface="Wingdings" pitchFamily="2" charset="2"/>
              </a:rPr>
              <a:t>O(l)</a:t>
            </a:r>
            <a:endParaRPr lang="en-US" dirty="0" smtClean="0"/>
          </a:p>
          <a:p>
            <a:pPr>
              <a:buFontTx/>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619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6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t>Balance in acid</a:t>
            </a:r>
          </a:p>
        </p:txBody>
      </p:sp>
      <p:sp>
        <p:nvSpPr>
          <p:cNvPr id="137219" name="Rectangle 3"/>
          <p:cNvSpPr>
            <a:spLocks noGrp="1" noChangeArrowheads="1"/>
          </p:cNvSpPr>
          <p:nvPr>
            <p:ph type="body" idx="1"/>
          </p:nvPr>
        </p:nvSpPr>
        <p:spPr/>
        <p:txBody>
          <a:bodyPr/>
          <a:lstStyle/>
          <a:p>
            <a:pPr>
              <a:buFontTx/>
              <a:buNone/>
            </a:pPr>
            <a:r>
              <a:rPr lang="en-US" dirty="0" smtClean="0"/>
              <a:t>Ag(s) + NO</a:t>
            </a:r>
            <a:r>
              <a:rPr lang="en-US" baseline="-25000" dirty="0" smtClean="0"/>
              <a:t>3</a:t>
            </a:r>
            <a:r>
              <a:rPr lang="en-US" baseline="30000" dirty="0" smtClean="0"/>
              <a:t>-1</a:t>
            </a:r>
            <a:r>
              <a:rPr lang="en-US" dirty="0" smtClean="0"/>
              <a:t>(</a:t>
            </a:r>
            <a:r>
              <a:rPr lang="en-US" dirty="0" err="1" smtClean="0"/>
              <a:t>aq</a:t>
            </a:r>
            <a:r>
              <a:rPr lang="en-US" dirty="0" smtClean="0"/>
              <a:t>) </a:t>
            </a:r>
            <a:r>
              <a:rPr lang="en-US" dirty="0" smtClean="0">
                <a:sym typeface="Wingdings" pitchFamily="2" charset="2"/>
              </a:rPr>
              <a:t> Ag</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NO(g)</a:t>
            </a:r>
          </a:p>
          <a:p>
            <a:pPr>
              <a:buFontTx/>
              <a:buNone/>
            </a:pPr>
            <a:endParaRPr lang="en-US" dirty="0" smtClean="0">
              <a:sym typeface="Wingdings" pitchFamily="2" charset="2"/>
            </a:endParaRPr>
          </a:p>
          <a:p>
            <a:pPr>
              <a:buFontTx/>
              <a:buNone/>
            </a:pPr>
            <a:endParaRPr lang="en-US" dirty="0" smtClean="0">
              <a:sym typeface="Wingdings" pitchFamily="2" charset="2"/>
            </a:endParaRPr>
          </a:p>
          <a:p>
            <a:pPr>
              <a:buFontTx/>
              <a:buNone/>
            </a:pPr>
            <a:r>
              <a:rPr lang="en-US" dirty="0" smtClean="0"/>
              <a:t>4H</a:t>
            </a:r>
            <a:r>
              <a:rPr lang="en-US" baseline="30000" dirty="0" smtClean="0"/>
              <a:t>+</a:t>
            </a:r>
            <a:r>
              <a:rPr lang="en-US" dirty="0" smtClean="0"/>
              <a:t>(</a:t>
            </a:r>
            <a:r>
              <a:rPr lang="en-US" dirty="0" err="1" smtClean="0"/>
              <a:t>aq</a:t>
            </a:r>
            <a:r>
              <a:rPr lang="en-US" dirty="0" smtClean="0"/>
              <a:t>) + 3Ag(s) + NO</a:t>
            </a:r>
            <a:r>
              <a:rPr lang="en-US" baseline="-25000" dirty="0" smtClean="0"/>
              <a:t>3</a:t>
            </a:r>
            <a:r>
              <a:rPr lang="en-US" baseline="30000" dirty="0" smtClean="0"/>
              <a:t>-1</a:t>
            </a:r>
            <a:r>
              <a:rPr lang="en-US" dirty="0" smtClean="0"/>
              <a:t>(</a:t>
            </a:r>
            <a:r>
              <a:rPr lang="en-US" dirty="0" err="1" smtClean="0"/>
              <a:t>aq</a:t>
            </a:r>
            <a:r>
              <a:rPr lang="en-US" dirty="0" smtClean="0"/>
              <a:t>) </a:t>
            </a:r>
          </a:p>
          <a:p>
            <a:pPr>
              <a:buFontTx/>
              <a:buNone/>
            </a:pPr>
            <a:r>
              <a:rPr lang="en-US" dirty="0" smtClean="0"/>
              <a:t>                 </a:t>
            </a:r>
            <a:r>
              <a:rPr lang="en-US" dirty="0" smtClean="0">
                <a:sym typeface="Wingdings" pitchFamily="2" charset="2"/>
              </a:rPr>
              <a:t> 3Ag</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NO(g) + 2 H</a:t>
            </a:r>
            <a:r>
              <a:rPr lang="en-US" baseline="-25000" dirty="0" smtClean="0">
                <a:sym typeface="Wingdings" pitchFamily="2" charset="2"/>
              </a:rPr>
              <a:t>2</a:t>
            </a:r>
            <a:r>
              <a:rPr lang="en-US" dirty="0" smtClean="0">
                <a:sym typeface="Wingdings" pitchFamily="2" charset="2"/>
              </a:rPr>
              <a:t>O(l)</a:t>
            </a:r>
          </a:p>
          <a:p>
            <a:pPr>
              <a:buFontTx/>
              <a:buNone/>
            </a:pPr>
            <a:endParaRPr lang="en-US" dirty="0" smtClean="0">
              <a:sym typeface="Wingdings" pitchFamily="2" charset="2"/>
            </a:endParaRPr>
          </a:p>
          <a:p>
            <a:endParaRPr lang="en-US" dirty="0" smtClean="0">
              <a:sym typeface="Wingdings" pitchFamily="2" charset="2"/>
            </a:endParaRP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721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72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mtClean="0"/>
              <a:t>Balance in acid</a:t>
            </a:r>
          </a:p>
        </p:txBody>
      </p:sp>
      <p:sp>
        <p:nvSpPr>
          <p:cNvPr id="138243" name="Rectangle 3"/>
          <p:cNvSpPr>
            <a:spLocks noGrp="1" noChangeArrowheads="1"/>
          </p:cNvSpPr>
          <p:nvPr>
            <p:ph type="body" idx="1"/>
          </p:nvPr>
        </p:nvSpPr>
        <p:spPr/>
        <p:txBody>
          <a:bodyPr/>
          <a:lstStyle/>
          <a:p>
            <a:pPr>
              <a:buFontTx/>
              <a:buNone/>
            </a:pPr>
            <a:r>
              <a:rPr lang="en-US" dirty="0" smtClean="0"/>
              <a:t>H</a:t>
            </a:r>
            <a:r>
              <a:rPr lang="en-US" baseline="-25000" dirty="0" smtClean="0"/>
              <a:t>3</a:t>
            </a:r>
            <a:r>
              <a:rPr lang="en-US" dirty="0" smtClean="0"/>
              <a:t>AsO</a:t>
            </a:r>
            <a:r>
              <a:rPr lang="en-US" baseline="-25000" dirty="0" smtClean="0"/>
              <a:t>4</a:t>
            </a:r>
            <a:r>
              <a:rPr lang="en-US" dirty="0" smtClean="0"/>
              <a:t>(</a:t>
            </a:r>
            <a:r>
              <a:rPr lang="en-US" dirty="0" err="1" smtClean="0"/>
              <a:t>aq</a:t>
            </a:r>
            <a:r>
              <a:rPr lang="en-US" dirty="0" smtClean="0"/>
              <a:t>) + Zn(s) </a:t>
            </a:r>
            <a:r>
              <a:rPr lang="en-US" dirty="0" smtClean="0">
                <a:sym typeface="Wingdings" pitchFamily="2" charset="2"/>
              </a:rPr>
              <a:t> AsH</a:t>
            </a:r>
            <a:r>
              <a:rPr lang="en-US" baseline="-25000" dirty="0" smtClean="0">
                <a:sym typeface="Wingdings" pitchFamily="2" charset="2"/>
              </a:rPr>
              <a:t>3</a:t>
            </a:r>
            <a:r>
              <a:rPr lang="en-US" dirty="0" smtClean="0">
                <a:sym typeface="Wingdings" pitchFamily="2" charset="2"/>
              </a:rPr>
              <a:t>(g) + Zn</a:t>
            </a:r>
            <a:r>
              <a:rPr lang="en-US" baseline="30000" dirty="0" smtClean="0">
                <a:sym typeface="Wingdings" pitchFamily="2" charset="2"/>
              </a:rPr>
              <a:t>+2</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a:t>
            </a:r>
          </a:p>
          <a:p>
            <a:pPr>
              <a:buFontTx/>
              <a:buNone/>
            </a:pPr>
            <a:endParaRPr lang="en-US" dirty="0" smtClean="0">
              <a:sym typeface="Wingdings" pitchFamily="2" charset="2"/>
            </a:endParaRPr>
          </a:p>
          <a:p>
            <a:pPr>
              <a:buFontTx/>
              <a:buNone/>
            </a:pPr>
            <a:endParaRPr lang="en-US" dirty="0" smtClean="0">
              <a:sym typeface="Wingdings" pitchFamily="2" charset="2"/>
            </a:endParaRPr>
          </a:p>
          <a:p>
            <a:pPr>
              <a:buFontTx/>
              <a:buNone/>
            </a:pPr>
            <a:r>
              <a:rPr lang="en-US" dirty="0" smtClean="0"/>
              <a:t>8H</a:t>
            </a:r>
            <a:r>
              <a:rPr lang="en-US" baseline="30000" dirty="0" smtClean="0"/>
              <a:t>+</a:t>
            </a:r>
            <a:r>
              <a:rPr lang="en-US" dirty="0" smtClean="0"/>
              <a:t>(</a:t>
            </a:r>
            <a:r>
              <a:rPr lang="en-US" dirty="0" err="1" smtClean="0"/>
              <a:t>aq</a:t>
            </a:r>
            <a:r>
              <a:rPr lang="en-US" dirty="0" smtClean="0"/>
              <a:t>) + H</a:t>
            </a:r>
            <a:r>
              <a:rPr lang="en-US" baseline="-25000" dirty="0" smtClean="0"/>
              <a:t>3</a:t>
            </a:r>
            <a:r>
              <a:rPr lang="en-US" dirty="0" smtClean="0"/>
              <a:t>AsO</a:t>
            </a:r>
            <a:r>
              <a:rPr lang="en-US" baseline="-25000" dirty="0" smtClean="0"/>
              <a:t>4</a:t>
            </a:r>
            <a:r>
              <a:rPr lang="en-US" dirty="0" smtClean="0"/>
              <a:t>(</a:t>
            </a:r>
            <a:r>
              <a:rPr lang="en-US" dirty="0" err="1" smtClean="0"/>
              <a:t>aq</a:t>
            </a:r>
            <a:r>
              <a:rPr lang="en-US" dirty="0" smtClean="0"/>
              <a:t>) + 4Zn(s) </a:t>
            </a:r>
          </a:p>
          <a:p>
            <a:pPr>
              <a:buFontTx/>
              <a:buNone/>
            </a:pPr>
            <a:r>
              <a:rPr lang="en-US" dirty="0" smtClean="0"/>
              <a:t>               </a:t>
            </a:r>
            <a:r>
              <a:rPr lang="en-US" dirty="0" smtClean="0">
                <a:sym typeface="Wingdings" pitchFamily="2" charset="2"/>
              </a:rPr>
              <a:t> AsH</a:t>
            </a:r>
            <a:r>
              <a:rPr lang="en-US" baseline="-25000" dirty="0" smtClean="0">
                <a:sym typeface="Wingdings" pitchFamily="2" charset="2"/>
              </a:rPr>
              <a:t>3</a:t>
            </a:r>
            <a:r>
              <a:rPr lang="en-US" dirty="0" smtClean="0">
                <a:sym typeface="Wingdings" pitchFamily="2" charset="2"/>
              </a:rPr>
              <a:t>(g) + 4Zn</a:t>
            </a:r>
            <a:r>
              <a:rPr lang="en-US" baseline="30000" dirty="0" smtClean="0">
                <a:sym typeface="Wingdings" pitchFamily="2" charset="2"/>
              </a:rPr>
              <a:t>+2</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+ 4 H</a:t>
            </a:r>
            <a:r>
              <a:rPr lang="en-US" baseline="-25000" dirty="0" smtClean="0">
                <a:sym typeface="Wingdings" pitchFamily="2" charset="2"/>
              </a:rPr>
              <a:t>2</a:t>
            </a:r>
            <a:r>
              <a:rPr lang="en-US" dirty="0" smtClean="0">
                <a:sym typeface="Wingdings" pitchFamily="2" charset="2"/>
              </a:rPr>
              <a:t>O(l)</a:t>
            </a:r>
            <a:endParaRPr lang="en-US" dirty="0" smtClean="0"/>
          </a:p>
          <a:p>
            <a:pPr>
              <a:buFontTx/>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824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82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mtClean="0"/>
              <a:t>Balance in acid</a:t>
            </a:r>
          </a:p>
        </p:txBody>
      </p:sp>
      <p:sp>
        <p:nvSpPr>
          <p:cNvPr id="139267" name="Rectangle 3"/>
          <p:cNvSpPr>
            <a:spLocks noGrp="1" noChangeArrowheads="1"/>
          </p:cNvSpPr>
          <p:nvPr>
            <p:ph type="body" idx="1"/>
          </p:nvPr>
        </p:nvSpPr>
        <p:spPr/>
        <p:txBody>
          <a:bodyPr/>
          <a:lstStyle/>
          <a:p>
            <a:pPr>
              <a:buFontTx/>
              <a:buNone/>
            </a:pPr>
            <a:r>
              <a:rPr lang="en-US" dirty="0" smtClean="0"/>
              <a:t>Au</a:t>
            </a:r>
            <a:r>
              <a:rPr lang="en-US" baseline="30000" dirty="0" smtClean="0"/>
              <a:t>+3</a:t>
            </a:r>
            <a:r>
              <a:rPr lang="en-US" dirty="0" smtClean="0"/>
              <a:t>(</a:t>
            </a:r>
            <a:r>
              <a:rPr lang="en-US" dirty="0" err="1" smtClean="0"/>
              <a:t>aq</a:t>
            </a:r>
            <a:r>
              <a:rPr lang="en-US" dirty="0" smtClean="0"/>
              <a:t>) + I</a:t>
            </a:r>
            <a:r>
              <a:rPr lang="en-US" baseline="-25000" dirty="0" smtClean="0"/>
              <a:t>2</a:t>
            </a:r>
            <a:r>
              <a:rPr lang="en-US" dirty="0" smtClean="0"/>
              <a:t>(s) </a:t>
            </a:r>
            <a:r>
              <a:rPr lang="en-US" dirty="0" smtClean="0">
                <a:sym typeface="Wingdings" pitchFamily="2" charset="2"/>
              </a:rPr>
              <a:t> Au(s) + IO</a:t>
            </a:r>
            <a:r>
              <a:rPr lang="en-US" baseline="-25000" dirty="0" smtClean="0">
                <a:sym typeface="Wingdings" pitchFamily="2" charset="2"/>
              </a:rPr>
              <a:t>3</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a:t>
            </a:r>
          </a:p>
          <a:p>
            <a:pPr>
              <a:buFontTx/>
              <a:buNone/>
            </a:pPr>
            <a:endParaRPr lang="en-US" dirty="0" smtClean="0">
              <a:sym typeface="Wingdings" pitchFamily="2" charset="2"/>
            </a:endParaRPr>
          </a:p>
          <a:p>
            <a:pPr>
              <a:buFontTx/>
              <a:buNone/>
            </a:pPr>
            <a:endParaRPr lang="en-US" dirty="0" smtClean="0">
              <a:sym typeface="Wingdings" pitchFamily="2" charset="2"/>
            </a:endParaRPr>
          </a:p>
          <a:p>
            <a:pPr>
              <a:buFontTx/>
              <a:buNone/>
            </a:pPr>
            <a:r>
              <a:rPr lang="en-US" dirty="0" smtClean="0"/>
              <a:t>10Au</a:t>
            </a:r>
            <a:r>
              <a:rPr lang="en-US" baseline="30000" dirty="0" smtClean="0"/>
              <a:t>+3</a:t>
            </a:r>
            <a:r>
              <a:rPr lang="en-US" dirty="0" smtClean="0"/>
              <a:t>(</a:t>
            </a:r>
            <a:r>
              <a:rPr lang="en-US" dirty="0" err="1" smtClean="0"/>
              <a:t>aq</a:t>
            </a:r>
            <a:r>
              <a:rPr lang="en-US" dirty="0" smtClean="0"/>
              <a:t>) + 3I</a:t>
            </a:r>
            <a:r>
              <a:rPr lang="en-US" baseline="-25000" dirty="0" smtClean="0"/>
              <a:t>2</a:t>
            </a:r>
            <a:r>
              <a:rPr lang="en-US" dirty="0" smtClean="0"/>
              <a:t>(s) + 18 </a:t>
            </a:r>
            <a:r>
              <a:rPr lang="en-US" dirty="0" smtClean="0">
                <a:sym typeface="Wingdings" pitchFamily="2" charset="2"/>
              </a:rPr>
              <a:t>H</a:t>
            </a:r>
            <a:r>
              <a:rPr lang="en-US" baseline="-25000" dirty="0" smtClean="0">
                <a:sym typeface="Wingdings" pitchFamily="2" charset="2"/>
              </a:rPr>
              <a:t>2</a:t>
            </a:r>
            <a:r>
              <a:rPr lang="en-US" dirty="0" smtClean="0">
                <a:sym typeface="Wingdings" pitchFamily="2" charset="2"/>
              </a:rPr>
              <a:t>O(l)</a:t>
            </a:r>
            <a:r>
              <a:rPr lang="en-US" dirty="0" smtClean="0"/>
              <a:t> </a:t>
            </a:r>
          </a:p>
          <a:p>
            <a:pPr>
              <a:buFontTx/>
              <a:buNone/>
            </a:pPr>
            <a:r>
              <a:rPr lang="en-US" dirty="0" smtClean="0"/>
              <a:t>            </a:t>
            </a:r>
            <a:r>
              <a:rPr lang="en-US" dirty="0" smtClean="0">
                <a:sym typeface="Wingdings" pitchFamily="2" charset="2"/>
              </a:rPr>
              <a:t> </a:t>
            </a:r>
            <a:r>
              <a:rPr lang="en-US" dirty="0" smtClean="0"/>
              <a:t>36H</a:t>
            </a:r>
            <a:r>
              <a:rPr lang="en-US" baseline="30000" dirty="0" smtClean="0"/>
              <a:t>+</a:t>
            </a:r>
            <a:r>
              <a:rPr lang="en-US" dirty="0" smtClean="0"/>
              <a:t>(</a:t>
            </a:r>
            <a:r>
              <a:rPr lang="en-US" dirty="0" err="1" smtClean="0"/>
              <a:t>aq</a:t>
            </a:r>
            <a:r>
              <a:rPr lang="en-US" dirty="0" smtClean="0"/>
              <a:t>) + 10</a:t>
            </a:r>
            <a:r>
              <a:rPr lang="en-US" dirty="0" smtClean="0">
                <a:sym typeface="Wingdings" pitchFamily="2" charset="2"/>
              </a:rPr>
              <a:t>Au(s) + 6IO</a:t>
            </a:r>
            <a:r>
              <a:rPr lang="en-US" baseline="-25000" dirty="0" smtClean="0">
                <a:sym typeface="Wingdings" pitchFamily="2" charset="2"/>
              </a:rPr>
              <a:t>3</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a:t>
            </a:r>
            <a:endParaRPr lang="en-US" dirty="0" smtClean="0"/>
          </a:p>
          <a:p>
            <a:pPr>
              <a:buFontTx/>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26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9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mtClean="0"/>
              <a:t>Balance in acid</a:t>
            </a:r>
          </a:p>
        </p:txBody>
      </p:sp>
      <p:sp>
        <p:nvSpPr>
          <p:cNvPr id="140291" name="Rectangle 3"/>
          <p:cNvSpPr>
            <a:spLocks noGrp="1" noChangeArrowheads="1"/>
          </p:cNvSpPr>
          <p:nvPr>
            <p:ph type="body" idx="1"/>
          </p:nvPr>
        </p:nvSpPr>
        <p:spPr>
          <a:xfrm>
            <a:off x="685800" y="1752600"/>
            <a:ext cx="7772400" cy="4343400"/>
          </a:xfrm>
        </p:spPr>
        <p:txBody>
          <a:bodyPr/>
          <a:lstStyle/>
          <a:p>
            <a:pPr>
              <a:buFontTx/>
              <a:buNone/>
            </a:pPr>
            <a:r>
              <a:rPr lang="en-US" dirty="0" smtClean="0"/>
              <a:t>IO</a:t>
            </a:r>
            <a:r>
              <a:rPr lang="en-US" baseline="-25000" dirty="0" smtClean="0"/>
              <a:t>3</a:t>
            </a:r>
            <a:r>
              <a:rPr lang="en-US" baseline="30000" dirty="0" smtClean="0"/>
              <a:t>-1</a:t>
            </a:r>
            <a:r>
              <a:rPr lang="en-US" dirty="0" smtClean="0"/>
              <a:t>(</a:t>
            </a:r>
            <a:r>
              <a:rPr lang="en-US" dirty="0" err="1" smtClean="0"/>
              <a:t>aq</a:t>
            </a:r>
            <a:r>
              <a:rPr lang="en-US" dirty="0" smtClean="0"/>
              <a:t>) + I</a:t>
            </a:r>
            <a:r>
              <a:rPr lang="en-US" baseline="30000" dirty="0" smtClean="0"/>
              <a:t>-1</a:t>
            </a:r>
            <a:r>
              <a:rPr lang="en-US" dirty="0" smtClean="0"/>
              <a:t>(</a:t>
            </a:r>
            <a:r>
              <a:rPr lang="en-US" dirty="0" err="1" smtClean="0"/>
              <a:t>aq</a:t>
            </a:r>
            <a:r>
              <a:rPr lang="en-US" dirty="0" smtClean="0"/>
              <a:t>) </a:t>
            </a:r>
            <a:r>
              <a:rPr lang="en-US" dirty="0" smtClean="0">
                <a:sym typeface="Wingdings" pitchFamily="2" charset="2"/>
              </a:rPr>
              <a:t> I</a:t>
            </a:r>
            <a:r>
              <a:rPr lang="en-US" baseline="-25000" dirty="0" smtClean="0">
                <a:sym typeface="Wingdings" pitchFamily="2" charset="2"/>
              </a:rPr>
              <a:t>3</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a:t>
            </a:r>
          </a:p>
          <a:p>
            <a:pPr>
              <a:buFontTx/>
              <a:buNone/>
            </a:pPr>
            <a:endParaRPr lang="en-US" dirty="0" smtClean="0">
              <a:sym typeface="Wingdings" pitchFamily="2" charset="2"/>
            </a:endParaRPr>
          </a:p>
          <a:p>
            <a:pPr>
              <a:buFontTx/>
              <a:buNone/>
            </a:pPr>
            <a:endParaRPr lang="en-US" dirty="0" smtClean="0">
              <a:sym typeface="Wingdings" pitchFamily="2" charset="2"/>
            </a:endParaRPr>
          </a:p>
          <a:p>
            <a:pPr>
              <a:buFontTx/>
              <a:buNone/>
            </a:pPr>
            <a:r>
              <a:rPr lang="en-US" dirty="0" smtClean="0"/>
              <a:t>6H</a:t>
            </a:r>
            <a:r>
              <a:rPr lang="en-US" baseline="30000" dirty="0" smtClean="0"/>
              <a:t>+</a:t>
            </a:r>
            <a:r>
              <a:rPr lang="en-US" dirty="0" smtClean="0"/>
              <a:t>(</a:t>
            </a:r>
            <a:r>
              <a:rPr lang="en-US" dirty="0" err="1" smtClean="0"/>
              <a:t>aq</a:t>
            </a:r>
            <a:r>
              <a:rPr lang="en-US" dirty="0" smtClean="0"/>
              <a:t>) + IO</a:t>
            </a:r>
            <a:r>
              <a:rPr lang="en-US" baseline="-25000" dirty="0" smtClean="0"/>
              <a:t>3</a:t>
            </a:r>
            <a:r>
              <a:rPr lang="en-US" baseline="30000" dirty="0" smtClean="0"/>
              <a:t>-1</a:t>
            </a:r>
            <a:r>
              <a:rPr lang="en-US" dirty="0" smtClean="0"/>
              <a:t>(</a:t>
            </a:r>
            <a:r>
              <a:rPr lang="en-US" dirty="0" err="1" smtClean="0"/>
              <a:t>aq</a:t>
            </a:r>
            <a:r>
              <a:rPr lang="en-US" dirty="0" smtClean="0"/>
              <a:t>) + 8I</a:t>
            </a:r>
            <a:r>
              <a:rPr lang="en-US" baseline="30000" dirty="0" smtClean="0"/>
              <a:t>-1</a:t>
            </a:r>
            <a:r>
              <a:rPr lang="en-US" dirty="0" smtClean="0"/>
              <a:t>(</a:t>
            </a:r>
            <a:r>
              <a:rPr lang="en-US" dirty="0" err="1" smtClean="0"/>
              <a:t>aq</a:t>
            </a:r>
            <a:r>
              <a:rPr lang="en-US" dirty="0" smtClean="0"/>
              <a:t>) </a:t>
            </a:r>
          </a:p>
          <a:p>
            <a:pPr>
              <a:buFontTx/>
              <a:buNone/>
            </a:pPr>
            <a:r>
              <a:rPr lang="en-US" dirty="0" smtClean="0"/>
              <a:t>                         </a:t>
            </a:r>
            <a:r>
              <a:rPr lang="en-US" dirty="0" smtClean="0">
                <a:sym typeface="Wingdings" pitchFamily="2" charset="2"/>
              </a:rPr>
              <a:t> 3I</a:t>
            </a:r>
            <a:r>
              <a:rPr lang="en-US" baseline="-25000" dirty="0" smtClean="0">
                <a:sym typeface="Wingdings" pitchFamily="2" charset="2"/>
              </a:rPr>
              <a:t>3</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+ 3 H</a:t>
            </a:r>
            <a:r>
              <a:rPr lang="en-US" baseline="-25000" dirty="0" smtClean="0">
                <a:sym typeface="Wingdings" pitchFamily="2" charset="2"/>
              </a:rPr>
              <a:t>2</a:t>
            </a:r>
            <a:r>
              <a:rPr lang="en-US" dirty="0" smtClean="0">
                <a:sym typeface="Wingdings" pitchFamily="2" charset="2"/>
              </a:rPr>
              <a:t>O(l)</a:t>
            </a:r>
          </a:p>
          <a:p>
            <a:pPr>
              <a:buFontTx/>
              <a:buNone/>
            </a:pPr>
            <a:endParaRPr lang="en-US" sz="2800" dirty="0" smtClean="0">
              <a:sym typeface="Wingdings" pitchFamily="2" charset="2"/>
            </a:endParaRPr>
          </a:p>
          <a:p>
            <a:pPr>
              <a:buFontTx/>
              <a:buNone/>
            </a:pPr>
            <a:r>
              <a:rPr lang="en-US" sz="1200" dirty="0" smtClean="0"/>
              <a:t>(Hint: if you divide the balanced equation by 3 you will get the result above.)</a:t>
            </a:r>
          </a:p>
          <a:p>
            <a:pPr>
              <a:buFontTx/>
              <a:buNone/>
            </a:pPr>
            <a:r>
              <a:rPr lang="en-US" sz="1200" dirty="0" smtClean="0"/>
              <a:t>		Balanced equation  18H</a:t>
            </a:r>
            <a:r>
              <a:rPr lang="en-US" sz="1200" baseline="30000" dirty="0" smtClean="0"/>
              <a:t>+</a:t>
            </a:r>
            <a:r>
              <a:rPr lang="en-US" sz="1200" dirty="0" smtClean="0"/>
              <a:t>(</a:t>
            </a:r>
            <a:r>
              <a:rPr lang="en-US" sz="1200" dirty="0" err="1" smtClean="0"/>
              <a:t>aq</a:t>
            </a:r>
            <a:r>
              <a:rPr lang="en-US" sz="1200" dirty="0" smtClean="0"/>
              <a:t>) +3 IO</a:t>
            </a:r>
            <a:r>
              <a:rPr lang="en-US" sz="1200" baseline="-25000" dirty="0" smtClean="0"/>
              <a:t>3</a:t>
            </a:r>
            <a:r>
              <a:rPr lang="en-US" sz="1200" baseline="30000" dirty="0" smtClean="0"/>
              <a:t>-1</a:t>
            </a:r>
            <a:r>
              <a:rPr lang="en-US" sz="1200" dirty="0" smtClean="0"/>
              <a:t>(</a:t>
            </a:r>
            <a:r>
              <a:rPr lang="en-US" sz="1200" dirty="0" err="1" smtClean="0"/>
              <a:t>aq</a:t>
            </a:r>
            <a:r>
              <a:rPr lang="en-US" sz="1200" dirty="0" smtClean="0"/>
              <a:t>) + 24I</a:t>
            </a:r>
            <a:r>
              <a:rPr lang="en-US" sz="1200" baseline="30000" dirty="0" smtClean="0"/>
              <a:t>-1</a:t>
            </a:r>
            <a:r>
              <a:rPr lang="en-US" sz="1200" dirty="0" smtClean="0"/>
              <a:t>(</a:t>
            </a:r>
            <a:r>
              <a:rPr lang="en-US" sz="1200" dirty="0" err="1" smtClean="0"/>
              <a:t>aq</a:t>
            </a:r>
            <a:r>
              <a:rPr lang="en-US" sz="1200" dirty="0" smtClean="0"/>
              <a:t>) </a:t>
            </a:r>
            <a:r>
              <a:rPr lang="en-US" sz="1200" dirty="0" smtClean="0">
                <a:sym typeface="Wingdings" pitchFamily="2" charset="2"/>
              </a:rPr>
              <a:t> 9I</a:t>
            </a:r>
            <a:r>
              <a:rPr lang="en-US" sz="1200" baseline="-25000" dirty="0" smtClean="0">
                <a:sym typeface="Wingdings" pitchFamily="2" charset="2"/>
              </a:rPr>
              <a:t>3</a:t>
            </a:r>
            <a:r>
              <a:rPr lang="en-US" sz="1200" baseline="30000" dirty="0" smtClean="0">
                <a:sym typeface="Wingdings" pitchFamily="2" charset="2"/>
              </a:rPr>
              <a:t>-1</a:t>
            </a:r>
            <a:r>
              <a:rPr lang="en-US" sz="1200" dirty="0" smtClean="0">
                <a:sym typeface="Wingdings" pitchFamily="2" charset="2"/>
              </a:rPr>
              <a:t>(</a:t>
            </a:r>
            <a:r>
              <a:rPr lang="en-US" sz="1200" dirty="0" err="1" smtClean="0">
                <a:sym typeface="Wingdings" pitchFamily="2" charset="2"/>
              </a:rPr>
              <a:t>aq</a:t>
            </a:r>
            <a:r>
              <a:rPr lang="en-US" sz="1200" dirty="0" smtClean="0">
                <a:sym typeface="Wingdings" pitchFamily="2" charset="2"/>
              </a:rPr>
              <a:t>) + 9 H</a:t>
            </a:r>
            <a:r>
              <a:rPr lang="en-US" sz="1200" baseline="-25000" dirty="0" smtClean="0">
                <a:sym typeface="Wingdings" pitchFamily="2" charset="2"/>
              </a:rPr>
              <a:t>2</a:t>
            </a:r>
            <a:r>
              <a:rPr lang="en-US" sz="1200" dirty="0" smtClean="0">
                <a:sym typeface="Wingdings" pitchFamily="2" charset="2"/>
              </a:rPr>
              <a:t>O(l)</a:t>
            </a:r>
            <a:r>
              <a:rPr lang="en-US" sz="1600" dirty="0" smtClean="0">
                <a:sym typeface="Wingdings" pitchFamily="2" charset="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029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0291">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0291">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02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smtClean="0">
                <a:solidFill>
                  <a:srgbClr val="000099"/>
                </a:solidFill>
                <a:latin typeface="Arial" charset="0"/>
              </a:rPr>
              <a:t>REDOX Reactions</a:t>
            </a:r>
            <a:endParaRPr lang="en-US" dirty="0" smtClean="0">
              <a:latin typeface="Arial" charset="0"/>
            </a:endParaRPr>
          </a:p>
        </p:txBody>
      </p:sp>
      <p:sp>
        <p:nvSpPr>
          <p:cNvPr id="31747" name="Rectangle 3"/>
          <p:cNvSpPr>
            <a:spLocks noGrp="1" noChangeArrowheads="1"/>
          </p:cNvSpPr>
          <p:nvPr>
            <p:ph type="body" idx="1"/>
          </p:nvPr>
        </p:nvSpPr>
        <p:spPr/>
        <p:txBody>
          <a:bodyPr/>
          <a:lstStyle/>
          <a:p>
            <a:r>
              <a:rPr lang="en-US" sz="3600" u="sng" smtClean="0">
                <a:latin typeface="Arial" charset="0"/>
              </a:rPr>
              <a:t>Oxidation number</a:t>
            </a:r>
            <a:r>
              <a:rPr lang="en-US" sz="3600" smtClean="0">
                <a:latin typeface="Arial" charset="0"/>
              </a:rPr>
              <a:t> -   In order to keep track of electrons in chemical reactions, chemists assign an oxidation number to each element.</a:t>
            </a:r>
            <a:endParaRPr lang="en-US" smtClean="0">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mtClean="0"/>
              <a:t>Balance in acid</a:t>
            </a:r>
          </a:p>
        </p:txBody>
      </p:sp>
      <p:sp>
        <p:nvSpPr>
          <p:cNvPr id="141315" name="Rectangle 3"/>
          <p:cNvSpPr>
            <a:spLocks noGrp="1" noChangeArrowheads="1"/>
          </p:cNvSpPr>
          <p:nvPr>
            <p:ph type="body" idx="1"/>
          </p:nvPr>
        </p:nvSpPr>
        <p:spPr/>
        <p:txBody>
          <a:bodyPr/>
          <a:lstStyle/>
          <a:p>
            <a:pPr>
              <a:buFontTx/>
              <a:buNone/>
            </a:pPr>
            <a:r>
              <a:rPr lang="en-US" dirty="0" smtClean="0"/>
              <a:t>HS</a:t>
            </a:r>
            <a:r>
              <a:rPr lang="en-US" baseline="-25000" dirty="0" smtClean="0"/>
              <a:t>2</a:t>
            </a:r>
            <a:r>
              <a:rPr lang="en-US" dirty="0" smtClean="0"/>
              <a:t>O</a:t>
            </a:r>
            <a:r>
              <a:rPr lang="en-US" baseline="-25000" dirty="0" smtClean="0"/>
              <a:t>3</a:t>
            </a:r>
            <a:r>
              <a:rPr lang="en-US" baseline="30000" dirty="0" smtClean="0"/>
              <a:t>-1</a:t>
            </a:r>
            <a:r>
              <a:rPr lang="en-US" dirty="0" smtClean="0"/>
              <a:t>(</a:t>
            </a:r>
            <a:r>
              <a:rPr lang="en-US" dirty="0" err="1" smtClean="0"/>
              <a:t>aq</a:t>
            </a:r>
            <a:r>
              <a:rPr lang="en-US" dirty="0" smtClean="0"/>
              <a:t>) </a:t>
            </a:r>
            <a:r>
              <a:rPr lang="en-US" dirty="0" smtClean="0">
                <a:sym typeface="Wingdings" pitchFamily="2" charset="2"/>
              </a:rPr>
              <a:t> S(s) + HSO</a:t>
            </a:r>
            <a:r>
              <a:rPr lang="en-US" baseline="-25000" dirty="0" smtClean="0">
                <a:sym typeface="Wingdings" pitchFamily="2" charset="2"/>
              </a:rPr>
              <a:t>4</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a:t>
            </a:r>
          </a:p>
          <a:p>
            <a:pPr>
              <a:buFontTx/>
              <a:buNone/>
            </a:pPr>
            <a:endParaRPr lang="en-US" dirty="0" smtClean="0">
              <a:sym typeface="Wingdings" pitchFamily="2" charset="2"/>
            </a:endParaRPr>
          </a:p>
          <a:p>
            <a:pPr>
              <a:buFontTx/>
              <a:buNone/>
            </a:pPr>
            <a:endParaRPr lang="en-US" dirty="0" smtClean="0">
              <a:sym typeface="Wingdings" pitchFamily="2" charset="2"/>
            </a:endParaRPr>
          </a:p>
          <a:p>
            <a:pPr>
              <a:buFontTx/>
              <a:buNone/>
            </a:pPr>
            <a:r>
              <a:rPr lang="en-US" dirty="0" smtClean="0"/>
              <a:t>H</a:t>
            </a:r>
            <a:r>
              <a:rPr lang="en-US" baseline="30000" dirty="0" smtClean="0"/>
              <a:t>+</a:t>
            </a:r>
            <a:r>
              <a:rPr lang="en-US" dirty="0" smtClean="0"/>
              <a:t>(</a:t>
            </a:r>
            <a:r>
              <a:rPr lang="en-US" dirty="0" err="1" smtClean="0"/>
              <a:t>aq</a:t>
            </a:r>
            <a:r>
              <a:rPr lang="en-US" dirty="0" smtClean="0"/>
              <a:t>) + 3HS</a:t>
            </a:r>
            <a:r>
              <a:rPr lang="en-US" baseline="-25000" dirty="0" smtClean="0"/>
              <a:t>2</a:t>
            </a:r>
            <a:r>
              <a:rPr lang="en-US" dirty="0" smtClean="0"/>
              <a:t>O</a:t>
            </a:r>
            <a:r>
              <a:rPr lang="en-US" baseline="-25000" dirty="0" smtClean="0"/>
              <a:t>3</a:t>
            </a:r>
            <a:r>
              <a:rPr lang="en-US" baseline="30000" dirty="0" smtClean="0"/>
              <a:t>-1</a:t>
            </a:r>
            <a:r>
              <a:rPr lang="en-US" dirty="0" smtClean="0"/>
              <a:t>(</a:t>
            </a:r>
            <a:r>
              <a:rPr lang="en-US" dirty="0" err="1" smtClean="0"/>
              <a:t>aq</a:t>
            </a:r>
            <a:r>
              <a:rPr lang="en-US" dirty="0" smtClean="0"/>
              <a:t>) </a:t>
            </a:r>
          </a:p>
          <a:p>
            <a:pPr>
              <a:buFontTx/>
              <a:buNone/>
            </a:pPr>
            <a:r>
              <a:rPr lang="en-US" dirty="0" smtClean="0"/>
              <a:t>                 </a:t>
            </a:r>
            <a:r>
              <a:rPr lang="en-US" dirty="0" smtClean="0">
                <a:sym typeface="Wingdings" pitchFamily="2" charset="2"/>
              </a:rPr>
              <a:t> 4S(s) + 2HSO</a:t>
            </a:r>
            <a:r>
              <a:rPr lang="en-US" baseline="-25000" dirty="0" smtClean="0">
                <a:sym typeface="Wingdings" pitchFamily="2" charset="2"/>
              </a:rPr>
              <a:t>4</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H</a:t>
            </a:r>
            <a:r>
              <a:rPr lang="en-US" baseline="-25000" dirty="0" smtClean="0">
                <a:sym typeface="Wingdings" pitchFamily="2" charset="2"/>
              </a:rPr>
              <a:t>2</a:t>
            </a:r>
            <a:r>
              <a:rPr lang="en-US" dirty="0" smtClean="0">
                <a:sym typeface="Wingdings" pitchFamily="2" charset="2"/>
              </a:rPr>
              <a:t>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131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1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mtClean="0"/>
              <a:t>Balance in acid</a:t>
            </a:r>
          </a:p>
        </p:txBody>
      </p:sp>
      <p:sp>
        <p:nvSpPr>
          <p:cNvPr id="142339" name="Rectangle 3"/>
          <p:cNvSpPr>
            <a:spLocks noGrp="1" noChangeArrowheads="1"/>
          </p:cNvSpPr>
          <p:nvPr>
            <p:ph type="body" idx="1"/>
          </p:nvPr>
        </p:nvSpPr>
        <p:spPr/>
        <p:txBody>
          <a:bodyPr/>
          <a:lstStyle/>
          <a:p>
            <a:pPr>
              <a:buFontTx/>
              <a:buNone/>
            </a:pPr>
            <a:r>
              <a:rPr lang="en-US" dirty="0" smtClean="0"/>
              <a:t>O</a:t>
            </a:r>
            <a:r>
              <a:rPr lang="en-US" baseline="-25000" dirty="0" smtClean="0"/>
              <a:t>2</a:t>
            </a:r>
            <a:r>
              <a:rPr lang="en-US" baseline="30000" dirty="0" smtClean="0"/>
              <a:t>-2</a:t>
            </a:r>
            <a:r>
              <a:rPr lang="en-US" dirty="0" smtClean="0"/>
              <a:t>(</a:t>
            </a:r>
            <a:r>
              <a:rPr lang="en-US" dirty="0" err="1" smtClean="0"/>
              <a:t>aq</a:t>
            </a:r>
            <a:r>
              <a:rPr lang="en-US" dirty="0" smtClean="0"/>
              <a:t>) </a:t>
            </a:r>
            <a:r>
              <a:rPr lang="en-US" dirty="0" smtClean="0">
                <a:sym typeface="Wingdings" pitchFamily="2" charset="2"/>
              </a:rPr>
              <a:t> O</a:t>
            </a:r>
            <a:r>
              <a:rPr lang="en-US" baseline="-25000" dirty="0" smtClean="0">
                <a:sym typeface="Wingdings" pitchFamily="2" charset="2"/>
              </a:rPr>
              <a:t>2</a:t>
            </a:r>
            <a:r>
              <a:rPr lang="en-US" dirty="0" smtClean="0">
                <a:sym typeface="Wingdings" pitchFamily="2" charset="2"/>
              </a:rPr>
              <a:t>(g) + H</a:t>
            </a:r>
            <a:r>
              <a:rPr lang="en-US" baseline="-25000" dirty="0" smtClean="0">
                <a:sym typeface="Wingdings" pitchFamily="2" charset="2"/>
              </a:rPr>
              <a:t>2</a:t>
            </a:r>
            <a:r>
              <a:rPr lang="en-US" dirty="0" smtClean="0">
                <a:sym typeface="Wingdings" pitchFamily="2" charset="2"/>
              </a:rPr>
              <a:t>O(l)</a:t>
            </a:r>
          </a:p>
          <a:p>
            <a:pPr>
              <a:buFontTx/>
              <a:buNone/>
            </a:pPr>
            <a:endParaRPr lang="en-US" dirty="0" smtClean="0">
              <a:sym typeface="Wingdings" pitchFamily="2" charset="2"/>
            </a:endParaRPr>
          </a:p>
          <a:p>
            <a:pPr>
              <a:buFontTx/>
              <a:buNone/>
            </a:pPr>
            <a:endParaRPr lang="en-US" dirty="0" smtClean="0">
              <a:sym typeface="Wingdings" pitchFamily="2" charset="2"/>
            </a:endParaRPr>
          </a:p>
          <a:p>
            <a:pPr>
              <a:buFontTx/>
              <a:buNone/>
            </a:pPr>
            <a:r>
              <a:rPr lang="en-US" dirty="0" smtClean="0"/>
              <a:t>4H</a:t>
            </a:r>
            <a:r>
              <a:rPr lang="en-US" baseline="30000" dirty="0" smtClean="0"/>
              <a:t>+</a:t>
            </a:r>
            <a:r>
              <a:rPr lang="en-US" dirty="0" smtClean="0"/>
              <a:t>(</a:t>
            </a:r>
            <a:r>
              <a:rPr lang="en-US" dirty="0" err="1" smtClean="0"/>
              <a:t>aq</a:t>
            </a:r>
            <a:r>
              <a:rPr lang="en-US" dirty="0" smtClean="0"/>
              <a:t>) + 2 O</a:t>
            </a:r>
            <a:r>
              <a:rPr lang="en-US" baseline="-25000" dirty="0" smtClean="0"/>
              <a:t>2</a:t>
            </a:r>
            <a:r>
              <a:rPr lang="en-US" baseline="30000" dirty="0" smtClean="0"/>
              <a:t>-2</a:t>
            </a:r>
            <a:r>
              <a:rPr lang="en-US" dirty="0" smtClean="0"/>
              <a:t>(</a:t>
            </a:r>
            <a:r>
              <a:rPr lang="en-US" dirty="0" err="1" smtClean="0"/>
              <a:t>aq</a:t>
            </a:r>
            <a:r>
              <a:rPr lang="en-US" dirty="0" smtClean="0"/>
              <a:t>) </a:t>
            </a:r>
            <a:r>
              <a:rPr lang="en-US" dirty="0" smtClean="0">
                <a:sym typeface="Wingdings" pitchFamily="2" charset="2"/>
              </a:rPr>
              <a:t> O</a:t>
            </a:r>
            <a:r>
              <a:rPr lang="en-US" baseline="-25000" dirty="0" smtClean="0">
                <a:sym typeface="Wingdings" pitchFamily="2" charset="2"/>
              </a:rPr>
              <a:t>2</a:t>
            </a:r>
            <a:r>
              <a:rPr lang="en-US" dirty="0" smtClean="0">
                <a:sym typeface="Wingdings" pitchFamily="2" charset="2"/>
              </a:rPr>
              <a:t>(g) + 2H</a:t>
            </a:r>
            <a:r>
              <a:rPr lang="en-US" baseline="-25000" dirty="0" smtClean="0">
                <a:sym typeface="Wingdings" pitchFamily="2" charset="2"/>
              </a:rPr>
              <a:t>2</a:t>
            </a:r>
            <a:r>
              <a:rPr lang="en-US" dirty="0" smtClean="0">
                <a:sym typeface="Wingdings" pitchFamily="2" charset="2"/>
              </a:rPr>
              <a:t>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2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Balance in acid</a:t>
            </a:r>
          </a:p>
        </p:txBody>
      </p:sp>
      <p:sp>
        <p:nvSpPr>
          <p:cNvPr id="143363" name="Rectangle 3"/>
          <p:cNvSpPr>
            <a:spLocks noGrp="1" noChangeArrowheads="1"/>
          </p:cNvSpPr>
          <p:nvPr>
            <p:ph type="body" idx="1"/>
          </p:nvPr>
        </p:nvSpPr>
        <p:spPr/>
        <p:txBody>
          <a:bodyPr/>
          <a:lstStyle/>
          <a:p>
            <a:pPr>
              <a:buFontTx/>
              <a:buNone/>
            </a:pPr>
            <a:r>
              <a:rPr lang="en-US" dirty="0" smtClean="0"/>
              <a:t>Cr</a:t>
            </a:r>
            <a:r>
              <a:rPr lang="en-US" baseline="-25000" dirty="0" smtClean="0"/>
              <a:t>2</a:t>
            </a:r>
            <a:r>
              <a:rPr lang="en-US" dirty="0" smtClean="0"/>
              <a:t>O</a:t>
            </a:r>
            <a:r>
              <a:rPr lang="en-US" baseline="-25000" dirty="0" smtClean="0"/>
              <a:t>7</a:t>
            </a:r>
            <a:r>
              <a:rPr lang="en-US" baseline="30000" dirty="0" smtClean="0"/>
              <a:t>-2</a:t>
            </a:r>
            <a:r>
              <a:rPr lang="en-US" dirty="0" smtClean="0"/>
              <a:t>(</a:t>
            </a:r>
            <a:r>
              <a:rPr lang="en-US" dirty="0" err="1" smtClean="0"/>
              <a:t>aq</a:t>
            </a:r>
            <a:r>
              <a:rPr lang="en-US" dirty="0" smtClean="0"/>
              <a:t>) + I</a:t>
            </a:r>
            <a:r>
              <a:rPr lang="en-US" baseline="-25000" dirty="0" smtClean="0"/>
              <a:t>2</a:t>
            </a:r>
            <a:r>
              <a:rPr lang="en-US" dirty="0" smtClean="0"/>
              <a:t>(</a:t>
            </a:r>
            <a:r>
              <a:rPr lang="en-US" dirty="0" err="1" smtClean="0"/>
              <a:t>aq</a:t>
            </a:r>
            <a:r>
              <a:rPr lang="en-US" dirty="0" smtClean="0"/>
              <a:t>) </a:t>
            </a:r>
            <a:r>
              <a:rPr lang="en-US" dirty="0" smtClean="0">
                <a:sym typeface="Wingdings" pitchFamily="2" charset="2"/>
              </a:rPr>
              <a:t> Cr</a:t>
            </a:r>
            <a:r>
              <a:rPr lang="en-US" baseline="30000" dirty="0" smtClean="0">
                <a:sym typeface="Wingdings" pitchFamily="2" charset="2"/>
              </a:rPr>
              <a:t>+3</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IO</a:t>
            </a:r>
            <a:r>
              <a:rPr lang="en-US" baseline="-25000" dirty="0" smtClean="0">
                <a:sym typeface="Wingdings" pitchFamily="2" charset="2"/>
              </a:rPr>
              <a:t>3</a:t>
            </a:r>
            <a:r>
              <a:rPr lang="en-US" baseline="30000" dirty="0" smtClean="0">
                <a:sym typeface="Wingdings" pitchFamily="2" charset="2"/>
              </a:rPr>
              <a:t>-1</a:t>
            </a:r>
          </a:p>
          <a:p>
            <a:pPr>
              <a:buFontTx/>
              <a:buNone/>
            </a:pPr>
            <a:endParaRPr lang="en-US" baseline="30000" dirty="0" smtClean="0">
              <a:sym typeface="Wingdings" pitchFamily="2" charset="2"/>
            </a:endParaRPr>
          </a:p>
          <a:p>
            <a:pPr>
              <a:buFontTx/>
              <a:buNone/>
            </a:pPr>
            <a:endParaRPr lang="en-US" baseline="30000" dirty="0" smtClean="0">
              <a:sym typeface="Wingdings" pitchFamily="2" charset="2"/>
            </a:endParaRPr>
          </a:p>
          <a:p>
            <a:pPr>
              <a:buFontTx/>
              <a:buNone/>
            </a:pPr>
            <a:endParaRPr lang="en-US" baseline="30000" dirty="0" smtClean="0">
              <a:sym typeface="Wingdings" pitchFamily="2" charset="2"/>
            </a:endParaRPr>
          </a:p>
          <a:p>
            <a:pPr>
              <a:buFontTx/>
              <a:buNone/>
            </a:pPr>
            <a:r>
              <a:rPr lang="en-US" dirty="0" smtClean="0"/>
              <a:t>34H</a:t>
            </a:r>
            <a:r>
              <a:rPr lang="en-US" baseline="30000" dirty="0" smtClean="0"/>
              <a:t>+</a:t>
            </a:r>
            <a:r>
              <a:rPr lang="en-US" dirty="0" smtClean="0"/>
              <a:t>(</a:t>
            </a:r>
            <a:r>
              <a:rPr lang="en-US" dirty="0" err="1" smtClean="0"/>
              <a:t>aq</a:t>
            </a:r>
            <a:r>
              <a:rPr lang="en-US" dirty="0" smtClean="0"/>
              <a:t>) + 5Cr</a:t>
            </a:r>
            <a:r>
              <a:rPr lang="en-US" baseline="-25000" dirty="0" smtClean="0"/>
              <a:t>2</a:t>
            </a:r>
            <a:r>
              <a:rPr lang="en-US" dirty="0" smtClean="0"/>
              <a:t>O</a:t>
            </a:r>
            <a:r>
              <a:rPr lang="en-US" baseline="-25000" dirty="0" smtClean="0"/>
              <a:t>7</a:t>
            </a:r>
            <a:r>
              <a:rPr lang="en-US" baseline="30000" dirty="0" smtClean="0"/>
              <a:t>-2</a:t>
            </a:r>
            <a:r>
              <a:rPr lang="en-US" dirty="0" smtClean="0"/>
              <a:t>(</a:t>
            </a:r>
            <a:r>
              <a:rPr lang="en-US" dirty="0" err="1" smtClean="0"/>
              <a:t>aq</a:t>
            </a:r>
            <a:r>
              <a:rPr lang="en-US" dirty="0" smtClean="0"/>
              <a:t>) + 3I</a:t>
            </a:r>
            <a:r>
              <a:rPr lang="en-US" baseline="-25000" dirty="0" smtClean="0"/>
              <a:t>2</a:t>
            </a:r>
            <a:r>
              <a:rPr lang="en-US" dirty="0" smtClean="0"/>
              <a:t>(</a:t>
            </a:r>
            <a:r>
              <a:rPr lang="en-US" dirty="0" err="1" smtClean="0"/>
              <a:t>aq</a:t>
            </a:r>
            <a:r>
              <a:rPr lang="en-US" dirty="0" smtClean="0"/>
              <a:t>) </a:t>
            </a:r>
          </a:p>
          <a:p>
            <a:pPr>
              <a:buFontTx/>
              <a:buNone/>
            </a:pPr>
            <a:r>
              <a:rPr lang="en-US" dirty="0" smtClean="0"/>
              <a:t>              </a:t>
            </a:r>
            <a:r>
              <a:rPr lang="en-US" dirty="0" smtClean="0">
                <a:sym typeface="Wingdings" pitchFamily="2" charset="2"/>
              </a:rPr>
              <a:t> 10Cr</a:t>
            </a:r>
            <a:r>
              <a:rPr lang="en-US" baseline="30000" dirty="0" smtClean="0">
                <a:sym typeface="Wingdings" pitchFamily="2" charset="2"/>
              </a:rPr>
              <a:t>+3</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+ 6IO</a:t>
            </a:r>
            <a:r>
              <a:rPr lang="en-US" baseline="-25000" dirty="0" smtClean="0">
                <a:sym typeface="Wingdings" pitchFamily="2" charset="2"/>
              </a:rPr>
              <a:t>3</a:t>
            </a:r>
            <a:r>
              <a:rPr lang="en-US" baseline="30000" dirty="0" smtClean="0">
                <a:sym typeface="Wingdings" pitchFamily="2" charset="2"/>
              </a:rPr>
              <a:t>-1</a:t>
            </a:r>
            <a:r>
              <a:rPr lang="en-US" dirty="0" smtClean="0">
                <a:sym typeface="Wingdings" pitchFamily="2" charset="2"/>
              </a:rPr>
              <a:t> + 17H</a:t>
            </a:r>
            <a:r>
              <a:rPr lang="en-US" baseline="-25000" dirty="0" smtClean="0">
                <a:sym typeface="Wingdings" pitchFamily="2" charset="2"/>
              </a:rPr>
              <a:t>2</a:t>
            </a:r>
            <a:r>
              <a:rPr lang="en-US" dirty="0" smtClean="0">
                <a:sym typeface="Wingdings" pitchFamily="2" charset="2"/>
              </a:rPr>
              <a:t>O(l)</a:t>
            </a:r>
            <a:endParaRPr lang="en-US" baseline="30000" dirty="0" smtClean="0">
              <a:sym typeface="Wingdings"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6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3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smtClean="0"/>
              <a:t>Balance in acid</a:t>
            </a:r>
          </a:p>
        </p:txBody>
      </p:sp>
      <p:sp>
        <p:nvSpPr>
          <p:cNvPr id="144387" name="Rectangle 3"/>
          <p:cNvSpPr>
            <a:spLocks noGrp="1" noChangeArrowheads="1"/>
          </p:cNvSpPr>
          <p:nvPr>
            <p:ph type="body" idx="1"/>
          </p:nvPr>
        </p:nvSpPr>
        <p:spPr/>
        <p:txBody>
          <a:bodyPr/>
          <a:lstStyle/>
          <a:p>
            <a:pPr>
              <a:buFontTx/>
              <a:buNone/>
            </a:pPr>
            <a:r>
              <a:rPr lang="en-US" dirty="0" smtClean="0"/>
              <a:t>S</a:t>
            </a:r>
            <a:r>
              <a:rPr lang="en-US" baseline="-25000" dirty="0" smtClean="0"/>
              <a:t>2</a:t>
            </a:r>
            <a:r>
              <a:rPr lang="en-US" dirty="0" smtClean="0"/>
              <a:t>O</a:t>
            </a:r>
            <a:r>
              <a:rPr lang="en-US" baseline="-25000" dirty="0" smtClean="0"/>
              <a:t>3</a:t>
            </a:r>
            <a:r>
              <a:rPr lang="en-US" baseline="30000" dirty="0" smtClean="0"/>
              <a:t>-2</a:t>
            </a:r>
            <a:r>
              <a:rPr lang="en-US" dirty="0" smtClean="0"/>
              <a:t>(</a:t>
            </a:r>
            <a:r>
              <a:rPr lang="en-US" dirty="0" err="1" smtClean="0"/>
              <a:t>aq</a:t>
            </a:r>
            <a:r>
              <a:rPr lang="en-US" dirty="0" smtClean="0"/>
              <a:t>) + I</a:t>
            </a:r>
            <a:r>
              <a:rPr lang="en-US" baseline="-25000" dirty="0" smtClean="0"/>
              <a:t>2</a:t>
            </a:r>
            <a:r>
              <a:rPr lang="en-US" dirty="0" smtClean="0"/>
              <a:t>(</a:t>
            </a:r>
            <a:r>
              <a:rPr lang="en-US" dirty="0" err="1" smtClean="0"/>
              <a:t>aq</a:t>
            </a:r>
            <a:r>
              <a:rPr lang="en-US" dirty="0" smtClean="0"/>
              <a:t>) </a:t>
            </a:r>
            <a:r>
              <a:rPr lang="en-US" dirty="0" smtClean="0">
                <a:sym typeface="Wingdings" pitchFamily="2" charset="2"/>
              </a:rPr>
              <a:t> S</a:t>
            </a:r>
            <a:r>
              <a:rPr lang="en-US" baseline="-25000" dirty="0" smtClean="0">
                <a:sym typeface="Wingdings" pitchFamily="2" charset="2"/>
              </a:rPr>
              <a:t>4</a:t>
            </a:r>
            <a:r>
              <a:rPr lang="en-US" dirty="0" smtClean="0">
                <a:sym typeface="Wingdings" pitchFamily="2" charset="2"/>
              </a:rPr>
              <a:t>O</a:t>
            </a:r>
            <a:r>
              <a:rPr lang="en-US" baseline="-25000" dirty="0" smtClean="0">
                <a:sym typeface="Wingdings" pitchFamily="2" charset="2"/>
              </a:rPr>
              <a:t>6</a:t>
            </a:r>
            <a:r>
              <a:rPr lang="en-US" baseline="30000" dirty="0" smtClean="0">
                <a:sym typeface="Wingdings" pitchFamily="2" charset="2"/>
              </a:rPr>
              <a:t>-2</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I</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a:t>
            </a:r>
          </a:p>
          <a:p>
            <a:pPr>
              <a:buFontTx/>
              <a:buNone/>
            </a:pPr>
            <a:endParaRPr lang="en-US" dirty="0" smtClean="0">
              <a:sym typeface="Wingdings" pitchFamily="2" charset="2"/>
            </a:endParaRPr>
          </a:p>
          <a:p>
            <a:pPr>
              <a:buFontTx/>
              <a:buNone/>
            </a:pPr>
            <a:endParaRPr lang="en-US" dirty="0" smtClean="0">
              <a:sym typeface="Wingdings" pitchFamily="2" charset="2"/>
            </a:endParaRPr>
          </a:p>
          <a:p>
            <a:pPr>
              <a:buFontTx/>
              <a:buNone/>
            </a:pPr>
            <a:r>
              <a:rPr lang="en-US" dirty="0" smtClean="0"/>
              <a:t>2S</a:t>
            </a:r>
            <a:r>
              <a:rPr lang="en-US" baseline="-25000" dirty="0" smtClean="0"/>
              <a:t>2</a:t>
            </a:r>
            <a:r>
              <a:rPr lang="en-US" dirty="0" smtClean="0"/>
              <a:t>O</a:t>
            </a:r>
            <a:r>
              <a:rPr lang="en-US" baseline="-25000" dirty="0" smtClean="0"/>
              <a:t>3</a:t>
            </a:r>
            <a:r>
              <a:rPr lang="en-US" baseline="30000" dirty="0" smtClean="0"/>
              <a:t>-2</a:t>
            </a:r>
            <a:r>
              <a:rPr lang="en-US" dirty="0" smtClean="0"/>
              <a:t>(</a:t>
            </a:r>
            <a:r>
              <a:rPr lang="en-US" dirty="0" err="1" smtClean="0"/>
              <a:t>aq</a:t>
            </a:r>
            <a:r>
              <a:rPr lang="en-US" dirty="0" smtClean="0"/>
              <a:t>) + I</a:t>
            </a:r>
            <a:r>
              <a:rPr lang="en-US" baseline="-25000" dirty="0" smtClean="0"/>
              <a:t>2</a:t>
            </a:r>
            <a:r>
              <a:rPr lang="en-US" dirty="0" smtClean="0"/>
              <a:t>(</a:t>
            </a:r>
            <a:r>
              <a:rPr lang="en-US" dirty="0" err="1" smtClean="0"/>
              <a:t>aq</a:t>
            </a:r>
            <a:r>
              <a:rPr lang="en-US" dirty="0" smtClean="0"/>
              <a:t>) </a:t>
            </a:r>
            <a:r>
              <a:rPr lang="en-US" dirty="0" smtClean="0">
                <a:sym typeface="Wingdings" pitchFamily="2" charset="2"/>
              </a:rPr>
              <a:t> S</a:t>
            </a:r>
            <a:r>
              <a:rPr lang="en-US" baseline="-25000" dirty="0" smtClean="0">
                <a:sym typeface="Wingdings" pitchFamily="2" charset="2"/>
              </a:rPr>
              <a:t>4</a:t>
            </a:r>
            <a:r>
              <a:rPr lang="en-US" dirty="0" smtClean="0">
                <a:sym typeface="Wingdings" pitchFamily="2" charset="2"/>
              </a:rPr>
              <a:t>O</a:t>
            </a:r>
            <a:r>
              <a:rPr lang="en-US" baseline="-25000" dirty="0" smtClean="0">
                <a:sym typeface="Wingdings" pitchFamily="2" charset="2"/>
              </a:rPr>
              <a:t>6</a:t>
            </a:r>
            <a:r>
              <a:rPr lang="en-US" baseline="30000" dirty="0" smtClean="0">
                <a:sym typeface="Wingdings" pitchFamily="2" charset="2"/>
              </a:rPr>
              <a:t>-2</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+ 2I</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a:t>
            </a:r>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43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mtClean="0"/>
              <a:t>Balance in acid</a:t>
            </a:r>
          </a:p>
        </p:txBody>
      </p:sp>
      <p:sp>
        <p:nvSpPr>
          <p:cNvPr id="145411" name="Rectangle 3"/>
          <p:cNvSpPr>
            <a:spLocks noGrp="1" noChangeArrowheads="1"/>
          </p:cNvSpPr>
          <p:nvPr>
            <p:ph type="body" idx="1"/>
          </p:nvPr>
        </p:nvSpPr>
        <p:spPr/>
        <p:txBody>
          <a:bodyPr/>
          <a:lstStyle/>
          <a:p>
            <a:pPr>
              <a:buFontTx/>
              <a:buNone/>
            </a:pPr>
            <a:r>
              <a:rPr lang="en-US" dirty="0" smtClean="0"/>
              <a:t>MnO</a:t>
            </a:r>
            <a:r>
              <a:rPr lang="en-US" baseline="-25000" dirty="0" smtClean="0"/>
              <a:t>4</a:t>
            </a:r>
            <a:r>
              <a:rPr lang="en-US" baseline="30000" dirty="0" smtClean="0"/>
              <a:t>-1</a:t>
            </a:r>
            <a:r>
              <a:rPr lang="en-US" dirty="0" smtClean="0"/>
              <a:t>(</a:t>
            </a:r>
            <a:r>
              <a:rPr lang="en-US" dirty="0" err="1" smtClean="0"/>
              <a:t>aq</a:t>
            </a:r>
            <a:r>
              <a:rPr lang="en-US" dirty="0" smtClean="0"/>
              <a:t>) + H</a:t>
            </a:r>
            <a:r>
              <a:rPr lang="en-US" baseline="-25000" dirty="0" smtClean="0"/>
              <a:t>2</a:t>
            </a:r>
            <a:r>
              <a:rPr lang="en-US" dirty="0" smtClean="0"/>
              <a:t>O</a:t>
            </a:r>
            <a:r>
              <a:rPr lang="en-US" baseline="-25000" dirty="0" smtClean="0"/>
              <a:t>2</a:t>
            </a:r>
            <a:r>
              <a:rPr lang="en-US" dirty="0" smtClean="0"/>
              <a:t>(</a:t>
            </a:r>
            <a:r>
              <a:rPr lang="en-US" dirty="0" err="1" smtClean="0"/>
              <a:t>aq</a:t>
            </a:r>
            <a:r>
              <a:rPr lang="en-US" dirty="0" smtClean="0"/>
              <a:t>) </a:t>
            </a:r>
            <a:r>
              <a:rPr lang="en-US" dirty="0" smtClean="0">
                <a:sym typeface="Wingdings" pitchFamily="2" charset="2"/>
              </a:rPr>
              <a:t> Mn</a:t>
            </a:r>
            <a:r>
              <a:rPr lang="en-US" baseline="30000" dirty="0" smtClean="0">
                <a:sym typeface="Wingdings" pitchFamily="2" charset="2"/>
              </a:rPr>
              <a:t>+2</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O</a:t>
            </a:r>
            <a:r>
              <a:rPr lang="en-US" baseline="-25000" dirty="0" smtClean="0">
                <a:sym typeface="Wingdings" pitchFamily="2" charset="2"/>
              </a:rPr>
              <a:t>2</a:t>
            </a:r>
            <a:r>
              <a:rPr lang="en-US" dirty="0" smtClean="0">
                <a:sym typeface="Wingdings" pitchFamily="2" charset="2"/>
              </a:rPr>
              <a:t>(g)</a:t>
            </a:r>
          </a:p>
          <a:p>
            <a:pPr>
              <a:buFontTx/>
              <a:buNone/>
            </a:pPr>
            <a:endParaRPr lang="en-US" dirty="0" smtClean="0">
              <a:sym typeface="Wingdings" pitchFamily="2" charset="2"/>
            </a:endParaRPr>
          </a:p>
          <a:p>
            <a:pPr>
              <a:buFontTx/>
              <a:buNone/>
            </a:pPr>
            <a:endParaRPr lang="en-US" dirty="0" smtClean="0">
              <a:sym typeface="Wingdings" pitchFamily="2" charset="2"/>
            </a:endParaRPr>
          </a:p>
          <a:p>
            <a:pPr>
              <a:buFontTx/>
              <a:buNone/>
            </a:pPr>
            <a:r>
              <a:rPr lang="en-US" dirty="0" smtClean="0"/>
              <a:t>6H</a:t>
            </a:r>
            <a:r>
              <a:rPr lang="en-US" baseline="30000" dirty="0" smtClean="0"/>
              <a:t>+</a:t>
            </a:r>
            <a:r>
              <a:rPr lang="en-US" dirty="0" smtClean="0"/>
              <a:t>(</a:t>
            </a:r>
            <a:r>
              <a:rPr lang="en-US" dirty="0" err="1" smtClean="0"/>
              <a:t>aq</a:t>
            </a:r>
            <a:r>
              <a:rPr lang="en-US" dirty="0" smtClean="0"/>
              <a:t>) + 2MnO</a:t>
            </a:r>
            <a:r>
              <a:rPr lang="en-US" baseline="-25000" dirty="0" smtClean="0"/>
              <a:t>4</a:t>
            </a:r>
            <a:r>
              <a:rPr lang="en-US" baseline="30000" dirty="0" smtClean="0"/>
              <a:t>-1</a:t>
            </a:r>
            <a:r>
              <a:rPr lang="en-US" dirty="0" smtClean="0"/>
              <a:t>(</a:t>
            </a:r>
            <a:r>
              <a:rPr lang="en-US" dirty="0" err="1" smtClean="0"/>
              <a:t>aq</a:t>
            </a:r>
            <a:r>
              <a:rPr lang="en-US" dirty="0" smtClean="0"/>
              <a:t>) + 5H</a:t>
            </a:r>
            <a:r>
              <a:rPr lang="en-US" baseline="-25000" dirty="0" smtClean="0"/>
              <a:t>2</a:t>
            </a:r>
            <a:r>
              <a:rPr lang="en-US" dirty="0" smtClean="0"/>
              <a:t>O</a:t>
            </a:r>
            <a:r>
              <a:rPr lang="en-US" baseline="-25000" dirty="0" smtClean="0"/>
              <a:t>2</a:t>
            </a:r>
            <a:r>
              <a:rPr lang="en-US" dirty="0" smtClean="0"/>
              <a:t>(</a:t>
            </a:r>
            <a:r>
              <a:rPr lang="en-US" dirty="0" err="1" smtClean="0"/>
              <a:t>aq</a:t>
            </a:r>
            <a:r>
              <a:rPr lang="en-US" dirty="0" smtClean="0"/>
              <a:t>) </a:t>
            </a:r>
          </a:p>
          <a:p>
            <a:pPr>
              <a:buFontTx/>
              <a:buNone/>
            </a:pPr>
            <a:r>
              <a:rPr lang="en-US" dirty="0" smtClean="0"/>
              <a:t>                </a:t>
            </a:r>
            <a:r>
              <a:rPr lang="en-US" dirty="0" smtClean="0">
                <a:sym typeface="Wingdings" pitchFamily="2" charset="2"/>
              </a:rPr>
              <a:t> 2Mn</a:t>
            </a:r>
            <a:r>
              <a:rPr lang="en-US" baseline="30000" dirty="0" smtClean="0">
                <a:sym typeface="Wingdings" pitchFamily="2" charset="2"/>
              </a:rPr>
              <a:t>+2</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+ 5O</a:t>
            </a:r>
            <a:r>
              <a:rPr lang="en-US" baseline="-25000" dirty="0" smtClean="0">
                <a:sym typeface="Wingdings" pitchFamily="2" charset="2"/>
              </a:rPr>
              <a:t>2</a:t>
            </a:r>
            <a:r>
              <a:rPr lang="en-US" dirty="0" smtClean="0">
                <a:sym typeface="Wingdings" pitchFamily="2" charset="2"/>
              </a:rPr>
              <a:t>(g) + 8 H</a:t>
            </a:r>
            <a:r>
              <a:rPr lang="en-US" baseline="-25000" dirty="0" smtClean="0">
                <a:sym typeface="Wingdings" pitchFamily="2" charset="2"/>
              </a:rPr>
              <a:t>2</a:t>
            </a:r>
            <a:r>
              <a:rPr lang="en-US" dirty="0" smtClean="0">
                <a:sym typeface="Wingdings" pitchFamily="2" charset="2"/>
              </a:rPr>
              <a:t>O(l)</a:t>
            </a:r>
          </a:p>
          <a:p>
            <a:pPr>
              <a:buFontTx/>
              <a:buNone/>
            </a:pPr>
            <a:endParaRPr lang="en-US" dirty="0" smtClean="0">
              <a:sym typeface="Wingdings"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41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5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smtClean="0"/>
              <a:t>Balance in acid</a:t>
            </a:r>
          </a:p>
        </p:txBody>
      </p:sp>
      <p:sp>
        <p:nvSpPr>
          <p:cNvPr id="146435" name="Rectangle 3"/>
          <p:cNvSpPr>
            <a:spLocks noGrp="1" noChangeArrowheads="1"/>
          </p:cNvSpPr>
          <p:nvPr>
            <p:ph type="body" idx="1"/>
          </p:nvPr>
        </p:nvSpPr>
        <p:spPr/>
        <p:txBody>
          <a:bodyPr/>
          <a:lstStyle/>
          <a:p>
            <a:pPr>
              <a:buFontTx/>
              <a:buNone/>
            </a:pPr>
            <a:r>
              <a:rPr lang="en-US" dirty="0" smtClean="0"/>
              <a:t>Hg</a:t>
            </a:r>
            <a:r>
              <a:rPr lang="en-US" baseline="-25000" dirty="0" smtClean="0"/>
              <a:t>2</a:t>
            </a:r>
            <a:r>
              <a:rPr lang="en-US" dirty="0" smtClean="0"/>
              <a:t>Cl</a:t>
            </a:r>
            <a:r>
              <a:rPr lang="en-US" baseline="-25000" dirty="0" smtClean="0"/>
              <a:t>2</a:t>
            </a:r>
            <a:r>
              <a:rPr lang="en-US" dirty="0" smtClean="0"/>
              <a:t>(s) + NO</a:t>
            </a:r>
            <a:r>
              <a:rPr lang="en-US" baseline="-25000" dirty="0" smtClean="0"/>
              <a:t>2</a:t>
            </a:r>
            <a:r>
              <a:rPr lang="en-US" baseline="30000" dirty="0" smtClean="0"/>
              <a:t>-1</a:t>
            </a:r>
            <a:r>
              <a:rPr lang="en-US" dirty="0" smtClean="0"/>
              <a:t>(</a:t>
            </a:r>
            <a:r>
              <a:rPr lang="en-US" dirty="0" err="1" smtClean="0"/>
              <a:t>aq</a:t>
            </a:r>
            <a:r>
              <a:rPr lang="en-US" dirty="0" smtClean="0"/>
              <a:t>) </a:t>
            </a:r>
            <a:r>
              <a:rPr lang="en-US" dirty="0" smtClean="0">
                <a:sym typeface="Wingdings" pitchFamily="2" charset="2"/>
              </a:rPr>
              <a:t> Hg</a:t>
            </a:r>
            <a:r>
              <a:rPr lang="en-US" baseline="30000" dirty="0" smtClean="0">
                <a:sym typeface="Wingdings" pitchFamily="2" charset="2"/>
              </a:rPr>
              <a:t>+2</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NO(g)</a:t>
            </a:r>
          </a:p>
          <a:p>
            <a:pPr>
              <a:buFontTx/>
              <a:buNone/>
            </a:pPr>
            <a:endParaRPr lang="en-US" dirty="0" smtClean="0">
              <a:sym typeface="Wingdings" pitchFamily="2" charset="2"/>
            </a:endParaRPr>
          </a:p>
          <a:p>
            <a:pPr>
              <a:buFontTx/>
              <a:buNone/>
            </a:pPr>
            <a:endParaRPr lang="en-US" dirty="0" smtClean="0">
              <a:sym typeface="Wingdings" pitchFamily="2" charset="2"/>
            </a:endParaRPr>
          </a:p>
          <a:p>
            <a:pPr>
              <a:buFontTx/>
              <a:buNone/>
            </a:pPr>
            <a:r>
              <a:rPr lang="en-US" dirty="0" smtClean="0"/>
              <a:t>4H</a:t>
            </a:r>
            <a:r>
              <a:rPr lang="en-US" baseline="30000" dirty="0" smtClean="0"/>
              <a:t>+</a:t>
            </a:r>
            <a:r>
              <a:rPr lang="en-US" dirty="0" smtClean="0"/>
              <a:t>(</a:t>
            </a:r>
            <a:r>
              <a:rPr lang="en-US" dirty="0" err="1" smtClean="0"/>
              <a:t>aq</a:t>
            </a:r>
            <a:r>
              <a:rPr lang="en-US" dirty="0" smtClean="0"/>
              <a:t>) + Hg</a:t>
            </a:r>
            <a:r>
              <a:rPr lang="en-US" baseline="-25000" dirty="0" smtClean="0"/>
              <a:t>2</a:t>
            </a:r>
            <a:r>
              <a:rPr lang="en-US" dirty="0" smtClean="0"/>
              <a:t>Cl</a:t>
            </a:r>
            <a:r>
              <a:rPr lang="en-US" baseline="-25000" dirty="0" smtClean="0"/>
              <a:t>2</a:t>
            </a:r>
            <a:r>
              <a:rPr lang="en-US" dirty="0" smtClean="0"/>
              <a:t>(s) + 2NO</a:t>
            </a:r>
            <a:r>
              <a:rPr lang="en-US" baseline="-25000" dirty="0" smtClean="0"/>
              <a:t>2</a:t>
            </a:r>
            <a:r>
              <a:rPr lang="en-US" baseline="30000" dirty="0" smtClean="0"/>
              <a:t>-1</a:t>
            </a:r>
            <a:r>
              <a:rPr lang="en-US" dirty="0" smtClean="0"/>
              <a:t>(</a:t>
            </a:r>
            <a:r>
              <a:rPr lang="en-US" dirty="0" err="1" smtClean="0"/>
              <a:t>aq</a:t>
            </a:r>
            <a:r>
              <a:rPr lang="en-US" dirty="0" smtClean="0"/>
              <a:t>) </a:t>
            </a:r>
          </a:p>
          <a:p>
            <a:pPr>
              <a:buFontTx/>
              <a:buNone/>
            </a:pPr>
            <a:r>
              <a:rPr lang="en-US" dirty="0" smtClean="0">
                <a:sym typeface="Wingdings" pitchFamily="2" charset="2"/>
              </a:rPr>
              <a:t> 2Hg</a:t>
            </a:r>
            <a:r>
              <a:rPr lang="en-US" baseline="30000" dirty="0" smtClean="0">
                <a:sym typeface="Wingdings" pitchFamily="2" charset="2"/>
              </a:rPr>
              <a:t>+2</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+ 2NO(g) + 2Cl</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+2H</a:t>
            </a:r>
            <a:r>
              <a:rPr lang="en-US" baseline="-25000" dirty="0" smtClean="0">
                <a:sym typeface="Wingdings" pitchFamily="2" charset="2"/>
              </a:rPr>
              <a:t>2</a:t>
            </a:r>
            <a:r>
              <a:rPr lang="en-US" dirty="0" smtClean="0">
                <a:sym typeface="Wingdings" pitchFamily="2" charset="2"/>
              </a:rPr>
              <a:t>O(l)</a:t>
            </a:r>
            <a:endParaRPr lang="en-US" dirty="0" smtClean="0"/>
          </a:p>
          <a:p>
            <a:pPr>
              <a:buFontTx/>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643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64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smtClean="0"/>
              <a:t>Balance in acid</a:t>
            </a:r>
          </a:p>
        </p:txBody>
      </p:sp>
      <p:sp>
        <p:nvSpPr>
          <p:cNvPr id="147459" name="Rectangle 3"/>
          <p:cNvSpPr>
            <a:spLocks noGrp="1" noChangeArrowheads="1"/>
          </p:cNvSpPr>
          <p:nvPr>
            <p:ph type="body" idx="1"/>
          </p:nvPr>
        </p:nvSpPr>
        <p:spPr/>
        <p:txBody>
          <a:bodyPr/>
          <a:lstStyle/>
          <a:p>
            <a:pPr>
              <a:buFontTx/>
              <a:buNone/>
            </a:pPr>
            <a:r>
              <a:rPr lang="en-US" dirty="0" smtClean="0"/>
              <a:t>MnO</a:t>
            </a:r>
            <a:r>
              <a:rPr lang="en-US" baseline="-25000" dirty="0" smtClean="0"/>
              <a:t>4</a:t>
            </a:r>
            <a:r>
              <a:rPr lang="en-US" baseline="30000" dirty="0" smtClean="0"/>
              <a:t>-2</a:t>
            </a:r>
            <a:r>
              <a:rPr lang="en-US" dirty="0" smtClean="0"/>
              <a:t>(</a:t>
            </a:r>
            <a:r>
              <a:rPr lang="en-US" dirty="0" err="1" smtClean="0"/>
              <a:t>aq</a:t>
            </a:r>
            <a:r>
              <a:rPr lang="en-US" dirty="0" smtClean="0"/>
              <a:t>) </a:t>
            </a:r>
            <a:r>
              <a:rPr lang="en-US" dirty="0" smtClean="0">
                <a:sym typeface="Wingdings" pitchFamily="2" charset="2"/>
              </a:rPr>
              <a:t> MnO</a:t>
            </a:r>
            <a:r>
              <a:rPr lang="en-US" baseline="-25000" dirty="0" smtClean="0">
                <a:sym typeface="Wingdings" pitchFamily="2" charset="2"/>
              </a:rPr>
              <a:t>2</a:t>
            </a:r>
            <a:r>
              <a:rPr lang="en-US" dirty="0" smtClean="0">
                <a:sym typeface="Wingdings" pitchFamily="2" charset="2"/>
              </a:rPr>
              <a:t>(s) + MnO</a:t>
            </a:r>
            <a:r>
              <a:rPr lang="en-US" baseline="-25000" dirty="0" smtClean="0">
                <a:sym typeface="Wingdings" pitchFamily="2" charset="2"/>
              </a:rPr>
              <a:t>4</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a:t>
            </a:r>
          </a:p>
          <a:p>
            <a:pPr>
              <a:buFontTx/>
              <a:buNone/>
            </a:pPr>
            <a:endParaRPr lang="en-US" dirty="0" smtClean="0">
              <a:sym typeface="Wingdings" pitchFamily="2" charset="2"/>
            </a:endParaRPr>
          </a:p>
          <a:p>
            <a:pPr>
              <a:buFontTx/>
              <a:buNone/>
            </a:pPr>
            <a:endParaRPr lang="en-US" dirty="0" smtClean="0">
              <a:sym typeface="Wingdings" pitchFamily="2" charset="2"/>
            </a:endParaRPr>
          </a:p>
          <a:p>
            <a:pPr>
              <a:buFontTx/>
              <a:buNone/>
            </a:pPr>
            <a:r>
              <a:rPr lang="en-US" dirty="0" smtClean="0"/>
              <a:t>4H</a:t>
            </a:r>
            <a:r>
              <a:rPr lang="en-US" baseline="30000" dirty="0" smtClean="0"/>
              <a:t>+</a:t>
            </a:r>
            <a:r>
              <a:rPr lang="en-US" dirty="0" smtClean="0"/>
              <a:t>(</a:t>
            </a:r>
            <a:r>
              <a:rPr lang="en-US" dirty="0" err="1" smtClean="0"/>
              <a:t>aq</a:t>
            </a:r>
            <a:r>
              <a:rPr lang="en-US" dirty="0" smtClean="0"/>
              <a:t>) + 3MnO</a:t>
            </a:r>
            <a:r>
              <a:rPr lang="en-US" baseline="-25000" dirty="0" smtClean="0"/>
              <a:t>4</a:t>
            </a:r>
            <a:r>
              <a:rPr lang="en-US" baseline="30000" dirty="0" smtClean="0"/>
              <a:t>-2</a:t>
            </a:r>
            <a:r>
              <a:rPr lang="en-US" dirty="0" smtClean="0"/>
              <a:t>(</a:t>
            </a:r>
            <a:r>
              <a:rPr lang="en-US" dirty="0" err="1" smtClean="0"/>
              <a:t>aq</a:t>
            </a:r>
            <a:r>
              <a:rPr lang="en-US" dirty="0" smtClean="0"/>
              <a:t>) </a:t>
            </a:r>
          </a:p>
          <a:p>
            <a:pPr>
              <a:buFontTx/>
              <a:buNone/>
            </a:pPr>
            <a:r>
              <a:rPr lang="en-US" dirty="0" smtClean="0">
                <a:sym typeface="Wingdings" pitchFamily="2" charset="2"/>
              </a:rPr>
              <a:t>          MnO</a:t>
            </a:r>
            <a:r>
              <a:rPr lang="en-US" baseline="-25000" dirty="0" smtClean="0">
                <a:sym typeface="Wingdings" pitchFamily="2" charset="2"/>
              </a:rPr>
              <a:t>2</a:t>
            </a:r>
            <a:r>
              <a:rPr lang="en-US" dirty="0" smtClean="0">
                <a:sym typeface="Wingdings" pitchFamily="2" charset="2"/>
              </a:rPr>
              <a:t>(s) + 2MnO</a:t>
            </a:r>
            <a:r>
              <a:rPr lang="en-US" baseline="-25000" dirty="0" smtClean="0">
                <a:sym typeface="Wingdings" pitchFamily="2" charset="2"/>
              </a:rPr>
              <a:t>4</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+ 2H</a:t>
            </a:r>
            <a:r>
              <a:rPr lang="en-US" baseline="-25000" dirty="0" smtClean="0">
                <a:sym typeface="Wingdings" pitchFamily="2" charset="2"/>
              </a:rPr>
              <a:t>2</a:t>
            </a:r>
            <a:r>
              <a:rPr lang="en-US" dirty="0" smtClean="0">
                <a:sym typeface="Wingdings" pitchFamily="2" charset="2"/>
              </a:rPr>
              <a:t>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745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7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mtClean="0"/>
              <a:t>Balance in acid</a:t>
            </a:r>
          </a:p>
        </p:txBody>
      </p:sp>
      <p:sp>
        <p:nvSpPr>
          <p:cNvPr id="148483" name="Rectangle 3"/>
          <p:cNvSpPr>
            <a:spLocks noGrp="1" noChangeArrowheads="1"/>
          </p:cNvSpPr>
          <p:nvPr>
            <p:ph type="body" idx="1"/>
          </p:nvPr>
        </p:nvSpPr>
        <p:spPr/>
        <p:txBody>
          <a:bodyPr/>
          <a:lstStyle/>
          <a:p>
            <a:pPr>
              <a:buFontTx/>
              <a:buNone/>
            </a:pPr>
            <a:r>
              <a:rPr lang="en-US" dirty="0" err="1" smtClean="0"/>
              <a:t>Pb</a:t>
            </a:r>
            <a:r>
              <a:rPr lang="en-US" dirty="0" smtClean="0"/>
              <a:t>(s) + PbO</a:t>
            </a:r>
            <a:r>
              <a:rPr lang="en-US" baseline="-25000" dirty="0" smtClean="0"/>
              <a:t>2</a:t>
            </a:r>
            <a:r>
              <a:rPr lang="en-US" dirty="0" smtClean="0"/>
              <a:t>(s) + SO</a:t>
            </a:r>
            <a:r>
              <a:rPr lang="en-US" baseline="-25000" dirty="0" smtClean="0"/>
              <a:t>4</a:t>
            </a:r>
            <a:r>
              <a:rPr lang="en-US" baseline="30000" dirty="0" smtClean="0"/>
              <a:t>-2</a:t>
            </a:r>
            <a:r>
              <a:rPr lang="en-US" dirty="0" smtClean="0"/>
              <a:t>(</a:t>
            </a:r>
            <a:r>
              <a:rPr lang="en-US" dirty="0" err="1" smtClean="0"/>
              <a:t>aq</a:t>
            </a:r>
            <a:r>
              <a:rPr lang="en-US" dirty="0" smtClean="0"/>
              <a:t>) </a:t>
            </a:r>
            <a:r>
              <a:rPr lang="en-US" dirty="0" smtClean="0">
                <a:sym typeface="Wingdings" pitchFamily="2" charset="2"/>
              </a:rPr>
              <a:t> PbSO</a:t>
            </a:r>
            <a:r>
              <a:rPr lang="en-US" baseline="-25000" dirty="0" smtClean="0">
                <a:sym typeface="Wingdings" pitchFamily="2" charset="2"/>
              </a:rPr>
              <a:t>4</a:t>
            </a:r>
            <a:r>
              <a:rPr lang="en-US" dirty="0" smtClean="0">
                <a:sym typeface="Wingdings" pitchFamily="2" charset="2"/>
              </a:rPr>
              <a:t>(s)</a:t>
            </a:r>
          </a:p>
          <a:p>
            <a:pPr>
              <a:buFontTx/>
              <a:buNone/>
            </a:pPr>
            <a:endParaRPr lang="en-US" dirty="0" smtClean="0">
              <a:sym typeface="Wingdings" pitchFamily="2" charset="2"/>
            </a:endParaRPr>
          </a:p>
          <a:p>
            <a:pPr>
              <a:buFontTx/>
              <a:buNone/>
            </a:pPr>
            <a:endParaRPr lang="en-US" dirty="0" smtClean="0">
              <a:sym typeface="Wingdings" pitchFamily="2" charset="2"/>
            </a:endParaRPr>
          </a:p>
          <a:p>
            <a:pPr>
              <a:buFontTx/>
              <a:buNone/>
            </a:pPr>
            <a:r>
              <a:rPr lang="en-US" dirty="0" smtClean="0"/>
              <a:t>4H</a:t>
            </a:r>
            <a:r>
              <a:rPr lang="en-US" baseline="30000" dirty="0" smtClean="0"/>
              <a:t>+</a:t>
            </a:r>
            <a:r>
              <a:rPr lang="en-US" dirty="0" smtClean="0"/>
              <a:t>(</a:t>
            </a:r>
            <a:r>
              <a:rPr lang="en-US" dirty="0" err="1" smtClean="0"/>
              <a:t>aq</a:t>
            </a:r>
            <a:r>
              <a:rPr lang="en-US" dirty="0" smtClean="0"/>
              <a:t>) + </a:t>
            </a:r>
            <a:r>
              <a:rPr lang="en-US" dirty="0" err="1" smtClean="0"/>
              <a:t>Pb</a:t>
            </a:r>
            <a:r>
              <a:rPr lang="en-US" dirty="0" smtClean="0"/>
              <a:t>(s) + PbO</a:t>
            </a:r>
            <a:r>
              <a:rPr lang="en-US" baseline="-25000" dirty="0" smtClean="0"/>
              <a:t>2</a:t>
            </a:r>
            <a:r>
              <a:rPr lang="en-US" dirty="0" smtClean="0"/>
              <a:t>(s) + 2SO</a:t>
            </a:r>
            <a:r>
              <a:rPr lang="en-US" baseline="-25000" dirty="0" smtClean="0"/>
              <a:t>4</a:t>
            </a:r>
            <a:r>
              <a:rPr lang="en-US" baseline="30000" dirty="0" smtClean="0"/>
              <a:t>-2</a:t>
            </a:r>
            <a:r>
              <a:rPr lang="en-US" dirty="0" smtClean="0"/>
              <a:t>(</a:t>
            </a:r>
            <a:r>
              <a:rPr lang="en-US" dirty="0" err="1" smtClean="0"/>
              <a:t>aq</a:t>
            </a:r>
            <a:r>
              <a:rPr lang="en-US" dirty="0" smtClean="0"/>
              <a:t>) </a:t>
            </a:r>
          </a:p>
          <a:p>
            <a:pPr>
              <a:buFontTx/>
              <a:buNone/>
            </a:pPr>
            <a:r>
              <a:rPr lang="en-US" dirty="0" smtClean="0">
                <a:sym typeface="Wingdings" pitchFamily="2" charset="2"/>
              </a:rPr>
              <a:t>                        2PbSO</a:t>
            </a:r>
            <a:r>
              <a:rPr lang="en-US" baseline="-25000" dirty="0" smtClean="0">
                <a:sym typeface="Wingdings" pitchFamily="2" charset="2"/>
              </a:rPr>
              <a:t>4</a:t>
            </a:r>
            <a:r>
              <a:rPr lang="en-US" dirty="0" smtClean="0">
                <a:sym typeface="Wingdings" pitchFamily="2" charset="2"/>
              </a:rPr>
              <a:t>(s) + 2H</a:t>
            </a:r>
            <a:r>
              <a:rPr lang="en-US" baseline="-25000" dirty="0" smtClean="0">
                <a:sym typeface="Wingdings" pitchFamily="2" charset="2"/>
              </a:rPr>
              <a:t>2</a:t>
            </a:r>
            <a:r>
              <a:rPr lang="en-US" dirty="0" smtClean="0">
                <a:sym typeface="Wingdings" pitchFamily="2" charset="2"/>
              </a:rPr>
              <a:t>O(l)</a:t>
            </a:r>
            <a:endParaRPr lang="en-US" dirty="0" smtClean="0"/>
          </a:p>
          <a:p>
            <a:pPr>
              <a:buFontTx/>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848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84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mtClean="0"/>
              <a:t>Balance in base</a:t>
            </a:r>
          </a:p>
        </p:txBody>
      </p:sp>
      <p:sp>
        <p:nvSpPr>
          <p:cNvPr id="149507" name="Rectangle 3"/>
          <p:cNvSpPr>
            <a:spLocks noGrp="1" noChangeArrowheads="1"/>
          </p:cNvSpPr>
          <p:nvPr>
            <p:ph type="body" idx="1"/>
          </p:nvPr>
        </p:nvSpPr>
        <p:spPr/>
        <p:txBody>
          <a:bodyPr/>
          <a:lstStyle/>
          <a:p>
            <a:pPr>
              <a:buFontTx/>
              <a:buNone/>
            </a:pPr>
            <a:r>
              <a:rPr lang="en-US" dirty="0" smtClean="0"/>
              <a:t>Co(OH)</a:t>
            </a:r>
            <a:r>
              <a:rPr lang="en-US" baseline="-25000" dirty="0" smtClean="0"/>
              <a:t>3</a:t>
            </a:r>
            <a:r>
              <a:rPr lang="en-US" dirty="0" smtClean="0"/>
              <a:t>(s) + </a:t>
            </a:r>
            <a:r>
              <a:rPr lang="en-US" dirty="0" err="1" smtClean="0"/>
              <a:t>Sn</a:t>
            </a:r>
            <a:r>
              <a:rPr lang="en-US" dirty="0" smtClean="0"/>
              <a:t>(s) </a:t>
            </a:r>
          </a:p>
          <a:p>
            <a:pPr>
              <a:buFontTx/>
              <a:buNone/>
            </a:pPr>
            <a:r>
              <a:rPr lang="en-US" dirty="0" smtClean="0"/>
              <a:t>                      </a:t>
            </a:r>
            <a:r>
              <a:rPr lang="en-US" dirty="0" smtClean="0">
                <a:sym typeface="Wingdings" pitchFamily="2" charset="2"/>
              </a:rPr>
              <a:t> Co(OH)</a:t>
            </a:r>
            <a:r>
              <a:rPr lang="en-US" baseline="-25000" dirty="0" smtClean="0">
                <a:sym typeface="Wingdings" pitchFamily="2" charset="2"/>
              </a:rPr>
              <a:t>2</a:t>
            </a:r>
            <a:r>
              <a:rPr lang="en-US" dirty="0" smtClean="0">
                <a:sym typeface="Wingdings" pitchFamily="2" charset="2"/>
              </a:rPr>
              <a:t>(s) + HSnO</a:t>
            </a:r>
            <a:r>
              <a:rPr lang="en-US" baseline="-25000" dirty="0" smtClean="0">
                <a:sym typeface="Wingdings" pitchFamily="2" charset="2"/>
              </a:rPr>
              <a:t>2</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a:t>
            </a:r>
          </a:p>
          <a:p>
            <a:pPr>
              <a:buFontTx/>
              <a:buNone/>
            </a:pPr>
            <a:endParaRPr lang="en-US" dirty="0" smtClean="0">
              <a:sym typeface="Wingdings" pitchFamily="2" charset="2"/>
            </a:endParaRPr>
          </a:p>
          <a:p>
            <a:pPr>
              <a:buFontTx/>
              <a:buNone/>
            </a:pPr>
            <a:r>
              <a:rPr lang="en-US" dirty="0" smtClean="0"/>
              <a:t>OH</a:t>
            </a:r>
            <a:r>
              <a:rPr lang="en-US" baseline="30000" dirty="0" smtClean="0"/>
              <a:t>-1</a:t>
            </a:r>
            <a:r>
              <a:rPr lang="en-US" dirty="0" smtClean="0"/>
              <a:t>(</a:t>
            </a:r>
            <a:r>
              <a:rPr lang="en-US" dirty="0" err="1" smtClean="0"/>
              <a:t>aq</a:t>
            </a:r>
            <a:r>
              <a:rPr lang="en-US" dirty="0" smtClean="0"/>
              <a:t>) + 2Co(OH)</a:t>
            </a:r>
            <a:r>
              <a:rPr lang="en-US" baseline="-25000" dirty="0" smtClean="0"/>
              <a:t>3</a:t>
            </a:r>
            <a:r>
              <a:rPr lang="en-US" dirty="0" smtClean="0"/>
              <a:t>(s) + </a:t>
            </a:r>
            <a:r>
              <a:rPr lang="en-US" dirty="0" err="1" smtClean="0"/>
              <a:t>Sn</a:t>
            </a:r>
            <a:r>
              <a:rPr lang="en-US" dirty="0" smtClean="0"/>
              <a:t>(s) </a:t>
            </a:r>
          </a:p>
          <a:p>
            <a:pPr>
              <a:buFontTx/>
              <a:buNone/>
            </a:pPr>
            <a:r>
              <a:rPr lang="en-US" dirty="0" smtClean="0"/>
              <a:t>      </a:t>
            </a:r>
            <a:r>
              <a:rPr lang="en-US" dirty="0" smtClean="0">
                <a:sym typeface="Wingdings" pitchFamily="2" charset="2"/>
              </a:rPr>
              <a:t> 2Co(OH)</a:t>
            </a:r>
            <a:r>
              <a:rPr lang="en-US" baseline="-25000" dirty="0" smtClean="0">
                <a:sym typeface="Wingdings" pitchFamily="2" charset="2"/>
              </a:rPr>
              <a:t>2</a:t>
            </a:r>
            <a:r>
              <a:rPr lang="en-US" dirty="0" smtClean="0">
                <a:sym typeface="Wingdings" pitchFamily="2" charset="2"/>
              </a:rPr>
              <a:t>(s) + HSnO</a:t>
            </a:r>
            <a:r>
              <a:rPr lang="en-US" baseline="-25000" dirty="0" smtClean="0">
                <a:sym typeface="Wingdings" pitchFamily="2" charset="2"/>
              </a:rPr>
              <a:t>2</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H</a:t>
            </a:r>
            <a:r>
              <a:rPr lang="en-US" baseline="-25000" dirty="0" smtClean="0">
                <a:sym typeface="Wingdings" pitchFamily="2" charset="2"/>
              </a:rPr>
              <a:t>2</a:t>
            </a:r>
            <a:r>
              <a:rPr lang="en-US" dirty="0" smtClean="0">
                <a:sym typeface="Wingdings" pitchFamily="2" charset="2"/>
              </a:rPr>
              <a:t>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950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9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mtClean="0"/>
              <a:t>Balance in base</a:t>
            </a:r>
          </a:p>
        </p:txBody>
      </p:sp>
      <p:sp>
        <p:nvSpPr>
          <p:cNvPr id="150531" name="Rectangle 3"/>
          <p:cNvSpPr>
            <a:spLocks noGrp="1" noChangeArrowheads="1"/>
          </p:cNvSpPr>
          <p:nvPr>
            <p:ph type="body" idx="1"/>
          </p:nvPr>
        </p:nvSpPr>
        <p:spPr/>
        <p:txBody>
          <a:bodyPr/>
          <a:lstStyle/>
          <a:p>
            <a:pPr>
              <a:buFontTx/>
              <a:buNone/>
            </a:pPr>
            <a:r>
              <a:rPr lang="en-US" dirty="0" smtClean="0"/>
              <a:t>ClO</a:t>
            </a:r>
            <a:r>
              <a:rPr lang="en-US" baseline="-25000" dirty="0" smtClean="0"/>
              <a:t>4</a:t>
            </a:r>
            <a:r>
              <a:rPr lang="en-US" baseline="30000" dirty="0" smtClean="0"/>
              <a:t>-1</a:t>
            </a:r>
            <a:r>
              <a:rPr lang="en-US" dirty="0" smtClean="0"/>
              <a:t>(</a:t>
            </a:r>
            <a:r>
              <a:rPr lang="en-US" dirty="0" err="1" smtClean="0"/>
              <a:t>aq</a:t>
            </a:r>
            <a:r>
              <a:rPr lang="en-US" dirty="0" smtClean="0"/>
              <a:t>) + I</a:t>
            </a:r>
            <a:r>
              <a:rPr lang="en-US" baseline="30000" dirty="0" smtClean="0"/>
              <a:t>-1</a:t>
            </a:r>
            <a:r>
              <a:rPr lang="en-US" dirty="0" smtClean="0"/>
              <a:t>(</a:t>
            </a:r>
            <a:r>
              <a:rPr lang="en-US" dirty="0" err="1" smtClean="0"/>
              <a:t>aq</a:t>
            </a:r>
            <a:r>
              <a:rPr lang="en-US" dirty="0" smtClean="0"/>
              <a:t>) </a:t>
            </a:r>
          </a:p>
          <a:p>
            <a:pPr>
              <a:buFontTx/>
              <a:buNone/>
            </a:pPr>
            <a:r>
              <a:rPr lang="en-US" dirty="0" smtClean="0"/>
              <a:t>                         </a:t>
            </a:r>
            <a:r>
              <a:rPr lang="en-US" dirty="0" smtClean="0">
                <a:sym typeface="Wingdings" pitchFamily="2" charset="2"/>
              </a:rPr>
              <a:t> ClO</a:t>
            </a:r>
            <a:r>
              <a:rPr lang="en-US" baseline="-25000" dirty="0" smtClean="0">
                <a:sym typeface="Wingdings" pitchFamily="2" charset="2"/>
              </a:rPr>
              <a:t>3</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IO</a:t>
            </a:r>
            <a:r>
              <a:rPr lang="en-US" baseline="-25000" dirty="0" smtClean="0">
                <a:sym typeface="Wingdings" pitchFamily="2" charset="2"/>
              </a:rPr>
              <a:t>3</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a:t>
            </a:r>
          </a:p>
          <a:p>
            <a:pPr>
              <a:buFontTx/>
              <a:buNone/>
            </a:pPr>
            <a:endParaRPr lang="en-US" dirty="0" smtClean="0">
              <a:sym typeface="Wingdings" pitchFamily="2" charset="2"/>
            </a:endParaRPr>
          </a:p>
          <a:p>
            <a:pPr>
              <a:buFontTx/>
              <a:buNone/>
            </a:pPr>
            <a:r>
              <a:rPr lang="en-US" dirty="0" smtClean="0"/>
              <a:t>3ClO</a:t>
            </a:r>
            <a:r>
              <a:rPr lang="en-US" baseline="-25000" dirty="0" smtClean="0"/>
              <a:t>4</a:t>
            </a:r>
            <a:r>
              <a:rPr lang="en-US" baseline="30000" dirty="0" smtClean="0"/>
              <a:t>-1</a:t>
            </a:r>
            <a:r>
              <a:rPr lang="en-US" dirty="0" smtClean="0"/>
              <a:t>(</a:t>
            </a:r>
            <a:r>
              <a:rPr lang="en-US" dirty="0" err="1" smtClean="0"/>
              <a:t>aq</a:t>
            </a:r>
            <a:r>
              <a:rPr lang="en-US" dirty="0" smtClean="0"/>
              <a:t>) + I</a:t>
            </a:r>
            <a:r>
              <a:rPr lang="en-US" baseline="30000" dirty="0" smtClean="0"/>
              <a:t>-1</a:t>
            </a:r>
            <a:r>
              <a:rPr lang="en-US" dirty="0" smtClean="0"/>
              <a:t>(</a:t>
            </a:r>
            <a:r>
              <a:rPr lang="en-US" dirty="0" err="1" smtClean="0"/>
              <a:t>aq</a:t>
            </a:r>
            <a:r>
              <a:rPr lang="en-US" dirty="0" smtClean="0"/>
              <a:t>) </a:t>
            </a:r>
          </a:p>
          <a:p>
            <a:pPr>
              <a:buFontTx/>
              <a:buNone/>
            </a:pPr>
            <a:r>
              <a:rPr lang="en-US" dirty="0" smtClean="0"/>
              <a:t>                         </a:t>
            </a:r>
            <a:r>
              <a:rPr lang="en-US" dirty="0" smtClean="0">
                <a:sym typeface="Wingdings" pitchFamily="2" charset="2"/>
              </a:rPr>
              <a:t> 3ClO</a:t>
            </a:r>
            <a:r>
              <a:rPr lang="en-US" baseline="-25000" dirty="0" smtClean="0">
                <a:sym typeface="Wingdings" pitchFamily="2" charset="2"/>
              </a:rPr>
              <a:t>3</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IO</a:t>
            </a:r>
            <a:r>
              <a:rPr lang="en-US" baseline="-25000" dirty="0" smtClean="0">
                <a:sym typeface="Wingdings" pitchFamily="2" charset="2"/>
              </a:rPr>
              <a:t>3</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053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05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0"/>
            <a:ext cx="7772400" cy="1143000"/>
          </a:xfrm>
        </p:spPr>
        <p:txBody>
          <a:bodyPr/>
          <a:lstStyle/>
          <a:p>
            <a:r>
              <a:rPr lang="en-US" smtClean="0">
                <a:solidFill>
                  <a:srgbClr val="000099"/>
                </a:solidFill>
                <a:latin typeface="Arial" charset="0"/>
              </a:rPr>
              <a:t>Determining Oxidation States</a:t>
            </a:r>
            <a:endParaRPr lang="en-US" u="sng" smtClean="0">
              <a:latin typeface="Arial" charset="0"/>
            </a:endParaRPr>
          </a:p>
        </p:txBody>
      </p:sp>
      <p:sp>
        <p:nvSpPr>
          <p:cNvPr id="32771" name="Rectangle 3"/>
          <p:cNvSpPr>
            <a:spLocks noGrp="1" noChangeArrowheads="1"/>
          </p:cNvSpPr>
          <p:nvPr>
            <p:ph type="body" idx="1"/>
          </p:nvPr>
        </p:nvSpPr>
        <p:spPr>
          <a:xfrm>
            <a:off x="838200" y="1143000"/>
            <a:ext cx="7772400" cy="4724400"/>
          </a:xfrm>
        </p:spPr>
        <p:txBody>
          <a:bodyPr/>
          <a:lstStyle/>
          <a:p>
            <a:r>
              <a:rPr lang="en-US" dirty="0" smtClean="0">
                <a:latin typeface="Arial" charset="0"/>
              </a:rPr>
              <a:t>Oxidation number of an element in its native state is zero.</a:t>
            </a:r>
          </a:p>
          <a:p>
            <a:r>
              <a:rPr lang="en-US" dirty="0" smtClean="0">
                <a:latin typeface="Arial" charset="0"/>
              </a:rPr>
              <a:t>Alkali metals have an oxidation number of +1</a:t>
            </a:r>
          </a:p>
          <a:p>
            <a:r>
              <a:rPr lang="en-US" dirty="0" smtClean="0">
                <a:latin typeface="Arial" charset="0"/>
              </a:rPr>
              <a:t>Alkaline earth elements have an oxidation number of +2</a:t>
            </a:r>
          </a:p>
          <a:p>
            <a:r>
              <a:rPr lang="en-US" dirty="0" smtClean="0">
                <a:latin typeface="Arial" charset="0"/>
              </a:rPr>
              <a:t>The oxidation number of monatomic ions is the same as the charge.</a:t>
            </a:r>
          </a:p>
          <a:p>
            <a:endParaRPr lang="en-US" sz="2800" dirty="0" smtClean="0">
              <a:solidFill>
                <a:srgbClr val="FFFFCC"/>
              </a:solidFill>
              <a:latin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mtClean="0"/>
              <a:t>Balance in base</a:t>
            </a:r>
          </a:p>
        </p:txBody>
      </p:sp>
      <p:sp>
        <p:nvSpPr>
          <p:cNvPr id="151555" name="Rectangle 3"/>
          <p:cNvSpPr>
            <a:spLocks noGrp="1" noChangeArrowheads="1"/>
          </p:cNvSpPr>
          <p:nvPr>
            <p:ph type="body" idx="1"/>
          </p:nvPr>
        </p:nvSpPr>
        <p:spPr/>
        <p:txBody>
          <a:bodyPr/>
          <a:lstStyle/>
          <a:p>
            <a:pPr>
              <a:buFontTx/>
              <a:buNone/>
            </a:pPr>
            <a:r>
              <a:rPr lang="en-US" dirty="0" smtClean="0"/>
              <a:t>PbO</a:t>
            </a:r>
            <a:r>
              <a:rPr lang="en-US" baseline="-25000" dirty="0" smtClean="0"/>
              <a:t>2</a:t>
            </a:r>
            <a:r>
              <a:rPr lang="en-US" dirty="0" smtClean="0"/>
              <a:t>(s) + Cl</a:t>
            </a:r>
            <a:r>
              <a:rPr lang="en-US" baseline="30000" dirty="0" smtClean="0"/>
              <a:t>-1</a:t>
            </a:r>
            <a:r>
              <a:rPr lang="en-US" dirty="0" smtClean="0"/>
              <a:t>(</a:t>
            </a:r>
            <a:r>
              <a:rPr lang="en-US" dirty="0" err="1" smtClean="0"/>
              <a:t>aq</a:t>
            </a:r>
            <a:r>
              <a:rPr lang="en-US" dirty="0" smtClean="0"/>
              <a:t>) </a:t>
            </a:r>
          </a:p>
          <a:p>
            <a:pPr>
              <a:buFontTx/>
              <a:buNone/>
            </a:pPr>
            <a:r>
              <a:rPr lang="en-US" dirty="0" smtClean="0"/>
              <a:t>                      </a:t>
            </a:r>
            <a:r>
              <a:rPr lang="en-US" dirty="0" smtClean="0">
                <a:sym typeface="Wingdings" pitchFamily="2" charset="2"/>
              </a:rPr>
              <a:t> ClO</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a:t>
            </a:r>
            <a:r>
              <a:rPr lang="en-US" dirty="0" err="1" smtClean="0">
                <a:sym typeface="Wingdings" pitchFamily="2" charset="2"/>
              </a:rPr>
              <a:t>Pb</a:t>
            </a:r>
            <a:r>
              <a:rPr lang="en-US" dirty="0" smtClean="0">
                <a:sym typeface="Wingdings" pitchFamily="2" charset="2"/>
              </a:rPr>
              <a:t>(OH)</a:t>
            </a:r>
            <a:r>
              <a:rPr lang="en-US" baseline="-25000" dirty="0" smtClean="0">
                <a:sym typeface="Wingdings" pitchFamily="2" charset="2"/>
              </a:rPr>
              <a:t>3</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a:t>
            </a:r>
          </a:p>
          <a:p>
            <a:pPr>
              <a:buFontTx/>
              <a:buNone/>
            </a:pPr>
            <a:endParaRPr lang="en-US" dirty="0" smtClean="0">
              <a:sym typeface="Wingdings" pitchFamily="2" charset="2"/>
            </a:endParaRPr>
          </a:p>
          <a:p>
            <a:pPr>
              <a:buFontTx/>
              <a:buNone/>
            </a:pPr>
            <a:endParaRPr lang="en-US" dirty="0" smtClean="0">
              <a:sym typeface="Wingdings" pitchFamily="2" charset="2"/>
            </a:endParaRPr>
          </a:p>
          <a:p>
            <a:pPr>
              <a:buFontTx/>
              <a:buNone/>
            </a:pPr>
            <a:r>
              <a:rPr lang="en-US" dirty="0" smtClean="0"/>
              <a:t>OH</a:t>
            </a:r>
            <a:r>
              <a:rPr lang="en-US" baseline="30000" dirty="0" smtClean="0"/>
              <a:t>-1</a:t>
            </a:r>
            <a:r>
              <a:rPr lang="en-US" dirty="0" smtClean="0"/>
              <a:t>(</a:t>
            </a:r>
            <a:r>
              <a:rPr lang="en-US" dirty="0" err="1" smtClean="0"/>
              <a:t>aq</a:t>
            </a:r>
            <a:r>
              <a:rPr lang="en-US" dirty="0" smtClean="0"/>
              <a:t>) + </a:t>
            </a:r>
            <a:r>
              <a:rPr lang="en-US" dirty="0" smtClean="0">
                <a:sym typeface="Wingdings" pitchFamily="2" charset="2"/>
              </a:rPr>
              <a:t>H</a:t>
            </a:r>
            <a:r>
              <a:rPr lang="en-US" baseline="-25000" dirty="0" smtClean="0">
                <a:sym typeface="Wingdings" pitchFamily="2" charset="2"/>
              </a:rPr>
              <a:t>2</a:t>
            </a:r>
            <a:r>
              <a:rPr lang="en-US" dirty="0" smtClean="0">
                <a:sym typeface="Wingdings" pitchFamily="2" charset="2"/>
              </a:rPr>
              <a:t>O(l)</a:t>
            </a:r>
            <a:r>
              <a:rPr lang="en-US" dirty="0" smtClean="0"/>
              <a:t> + PbO</a:t>
            </a:r>
            <a:r>
              <a:rPr lang="en-US" baseline="-25000" dirty="0" smtClean="0"/>
              <a:t>2</a:t>
            </a:r>
            <a:r>
              <a:rPr lang="en-US" dirty="0" smtClean="0"/>
              <a:t>(s) + Cl</a:t>
            </a:r>
            <a:r>
              <a:rPr lang="en-US" baseline="30000" dirty="0" smtClean="0"/>
              <a:t>-1</a:t>
            </a:r>
            <a:r>
              <a:rPr lang="en-US" dirty="0" smtClean="0"/>
              <a:t>(</a:t>
            </a:r>
            <a:r>
              <a:rPr lang="en-US" dirty="0" err="1" smtClean="0"/>
              <a:t>aq</a:t>
            </a:r>
            <a:r>
              <a:rPr lang="en-US" dirty="0" smtClean="0"/>
              <a:t>) </a:t>
            </a:r>
          </a:p>
          <a:p>
            <a:pPr>
              <a:buFontTx/>
              <a:buNone/>
            </a:pPr>
            <a:r>
              <a:rPr lang="en-US" dirty="0" smtClean="0"/>
              <a:t>                       </a:t>
            </a:r>
            <a:r>
              <a:rPr lang="en-US" dirty="0" smtClean="0">
                <a:sym typeface="Wingdings" pitchFamily="2" charset="2"/>
              </a:rPr>
              <a:t> ClO</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a:t>
            </a:r>
            <a:r>
              <a:rPr lang="en-US" dirty="0" err="1" smtClean="0">
                <a:sym typeface="Wingdings" pitchFamily="2" charset="2"/>
              </a:rPr>
              <a:t>Pb</a:t>
            </a:r>
            <a:r>
              <a:rPr lang="en-US" dirty="0" smtClean="0">
                <a:sym typeface="Wingdings" pitchFamily="2" charset="2"/>
              </a:rPr>
              <a:t>(OH)</a:t>
            </a:r>
            <a:r>
              <a:rPr lang="en-US" baseline="-25000" dirty="0" smtClean="0">
                <a:sym typeface="Wingdings" pitchFamily="2" charset="2"/>
              </a:rPr>
              <a:t>3</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a:t>
            </a:r>
          </a:p>
          <a:p>
            <a:pPr>
              <a:buFontTx/>
              <a:buNone/>
            </a:pPr>
            <a:endParaRPr lang="en-US" dirty="0" smtClean="0">
              <a:sym typeface="Wingdings" pitchFamily="2" charset="2"/>
            </a:endParaRPr>
          </a:p>
          <a:p>
            <a:endParaRPr lang="en-US" dirty="0" smtClean="0">
              <a:sym typeface="Wingdings" pitchFamily="2" charset="2"/>
            </a:endParaRP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155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15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mtClean="0"/>
              <a:t>Balance in base</a:t>
            </a:r>
          </a:p>
        </p:txBody>
      </p:sp>
      <p:sp>
        <p:nvSpPr>
          <p:cNvPr id="152579" name="Rectangle 3"/>
          <p:cNvSpPr>
            <a:spLocks noGrp="1" noChangeArrowheads="1"/>
          </p:cNvSpPr>
          <p:nvPr>
            <p:ph type="body" idx="1"/>
          </p:nvPr>
        </p:nvSpPr>
        <p:spPr/>
        <p:txBody>
          <a:bodyPr/>
          <a:lstStyle/>
          <a:p>
            <a:pPr>
              <a:buFontTx/>
              <a:buNone/>
            </a:pPr>
            <a:r>
              <a:rPr lang="en-US" dirty="0" smtClean="0"/>
              <a:t>NO</a:t>
            </a:r>
            <a:r>
              <a:rPr lang="en-US" baseline="-25000" dirty="0" smtClean="0"/>
              <a:t>2</a:t>
            </a:r>
            <a:r>
              <a:rPr lang="en-US" baseline="30000" dirty="0" smtClean="0"/>
              <a:t>-1</a:t>
            </a:r>
            <a:r>
              <a:rPr lang="en-US" dirty="0" smtClean="0"/>
              <a:t>(</a:t>
            </a:r>
            <a:r>
              <a:rPr lang="en-US" dirty="0" err="1" smtClean="0"/>
              <a:t>aq</a:t>
            </a:r>
            <a:r>
              <a:rPr lang="en-US" dirty="0" smtClean="0"/>
              <a:t>) + Al(s) </a:t>
            </a:r>
            <a:r>
              <a:rPr lang="en-US" dirty="0" smtClean="0">
                <a:sym typeface="Wingdings" pitchFamily="2" charset="2"/>
              </a:rPr>
              <a:t> NH</a:t>
            </a:r>
            <a:r>
              <a:rPr lang="en-US" baseline="-25000" dirty="0" smtClean="0">
                <a:sym typeface="Wingdings" pitchFamily="2" charset="2"/>
              </a:rPr>
              <a:t>3</a:t>
            </a:r>
            <a:r>
              <a:rPr lang="en-US" dirty="0" smtClean="0">
                <a:sym typeface="Wingdings" pitchFamily="2" charset="2"/>
              </a:rPr>
              <a:t>(g) + AlO</a:t>
            </a:r>
            <a:r>
              <a:rPr lang="en-US" baseline="-25000" dirty="0" smtClean="0">
                <a:sym typeface="Wingdings" pitchFamily="2" charset="2"/>
              </a:rPr>
              <a:t>2</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a:t>
            </a:r>
          </a:p>
          <a:p>
            <a:pPr>
              <a:buFontTx/>
              <a:buNone/>
            </a:pPr>
            <a:endParaRPr lang="en-US" dirty="0" smtClean="0">
              <a:sym typeface="Wingdings" pitchFamily="2" charset="2"/>
            </a:endParaRPr>
          </a:p>
          <a:p>
            <a:pPr>
              <a:buFontTx/>
              <a:buNone/>
            </a:pPr>
            <a:endParaRPr lang="en-US" dirty="0" smtClean="0">
              <a:sym typeface="Wingdings" pitchFamily="2" charset="2"/>
            </a:endParaRPr>
          </a:p>
          <a:p>
            <a:pPr>
              <a:buFontTx/>
              <a:buNone/>
            </a:pPr>
            <a:r>
              <a:rPr lang="en-US" dirty="0" smtClean="0"/>
              <a:t>OH</a:t>
            </a:r>
            <a:r>
              <a:rPr lang="en-US" baseline="30000" dirty="0" smtClean="0"/>
              <a:t>-1</a:t>
            </a:r>
            <a:r>
              <a:rPr lang="en-US" dirty="0" smtClean="0"/>
              <a:t>(</a:t>
            </a:r>
            <a:r>
              <a:rPr lang="en-US" dirty="0" err="1" smtClean="0"/>
              <a:t>aq</a:t>
            </a:r>
            <a:r>
              <a:rPr lang="en-US" dirty="0" smtClean="0"/>
              <a:t>) + </a:t>
            </a:r>
            <a:r>
              <a:rPr lang="en-US" dirty="0" smtClean="0">
                <a:sym typeface="Wingdings" pitchFamily="2" charset="2"/>
              </a:rPr>
              <a:t>H</a:t>
            </a:r>
            <a:r>
              <a:rPr lang="en-US" baseline="-25000" dirty="0" smtClean="0">
                <a:sym typeface="Wingdings" pitchFamily="2" charset="2"/>
              </a:rPr>
              <a:t>2</a:t>
            </a:r>
            <a:r>
              <a:rPr lang="en-US" dirty="0" smtClean="0">
                <a:sym typeface="Wingdings" pitchFamily="2" charset="2"/>
              </a:rPr>
              <a:t>O(l)</a:t>
            </a:r>
            <a:r>
              <a:rPr lang="en-US" dirty="0" smtClean="0"/>
              <a:t> + NO</a:t>
            </a:r>
            <a:r>
              <a:rPr lang="en-US" baseline="-25000" dirty="0" smtClean="0"/>
              <a:t>2</a:t>
            </a:r>
            <a:r>
              <a:rPr lang="en-US" baseline="30000" dirty="0" smtClean="0"/>
              <a:t>-1</a:t>
            </a:r>
            <a:r>
              <a:rPr lang="en-US" dirty="0" smtClean="0"/>
              <a:t>(</a:t>
            </a:r>
            <a:r>
              <a:rPr lang="en-US" dirty="0" err="1" smtClean="0"/>
              <a:t>aq</a:t>
            </a:r>
            <a:r>
              <a:rPr lang="en-US" dirty="0" smtClean="0"/>
              <a:t>) + 2Al(s) </a:t>
            </a:r>
          </a:p>
          <a:p>
            <a:pPr>
              <a:buFontTx/>
              <a:buNone/>
            </a:pPr>
            <a:r>
              <a:rPr lang="en-US" dirty="0" smtClean="0"/>
              <a:t>                               </a:t>
            </a:r>
            <a:r>
              <a:rPr lang="en-US" dirty="0" smtClean="0">
                <a:sym typeface="Wingdings" pitchFamily="2" charset="2"/>
              </a:rPr>
              <a:t> NH</a:t>
            </a:r>
            <a:r>
              <a:rPr lang="en-US" baseline="-25000" dirty="0" smtClean="0">
                <a:sym typeface="Wingdings" pitchFamily="2" charset="2"/>
              </a:rPr>
              <a:t>3</a:t>
            </a:r>
            <a:r>
              <a:rPr lang="en-US" dirty="0" smtClean="0">
                <a:sym typeface="Wingdings" pitchFamily="2" charset="2"/>
              </a:rPr>
              <a:t>(g) + 2AlO</a:t>
            </a:r>
            <a:r>
              <a:rPr lang="en-US" baseline="-25000" dirty="0" smtClean="0">
                <a:sym typeface="Wingdings" pitchFamily="2" charset="2"/>
              </a:rPr>
              <a:t>2</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a:t>
            </a:r>
            <a:endParaRPr lang="en-US" dirty="0" smtClean="0"/>
          </a:p>
          <a:p>
            <a:pPr>
              <a:buFontTx/>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257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25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smtClean="0"/>
              <a:t>Balance in base</a:t>
            </a:r>
          </a:p>
        </p:txBody>
      </p:sp>
      <p:sp>
        <p:nvSpPr>
          <p:cNvPr id="153603" name="Rectangle 3"/>
          <p:cNvSpPr>
            <a:spLocks noGrp="1" noChangeArrowheads="1"/>
          </p:cNvSpPr>
          <p:nvPr>
            <p:ph type="body" idx="1"/>
          </p:nvPr>
        </p:nvSpPr>
        <p:spPr/>
        <p:txBody>
          <a:bodyPr/>
          <a:lstStyle/>
          <a:p>
            <a:pPr>
              <a:buFontTx/>
              <a:buNone/>
            </a:pPr>
            <a:r>
              <a:rPr lang="en-US" dirty="0" smtClean="0"/>
              <a:t>ClO</a:t>
            </a:r>
            <a:r>
              <a:rPr lang="en-US" baseline="30000" dirty="0" smtClean="0"/>
              <a:t>-1</a:t>
            </a:r>
            <a:r>
              <a:rPr lang="en-US" dirty="0" smtClean="0"/>
              <a:t>(</a:t>
            </a:r>
            <a:r>
              <a:rPr lang="en-US" dirty="0" err="1" smtClean="0"/>
              <a:t>aq</a:t>
            </a:r>
            <a:r>
              <a:rPr lang="en-US" dirty="0" smtClean="0"/>
              <a:t>) </a:t>
            </a:r>
            <a:r>
              <a:rPr lang="en-US" dirty="0" smtClean="0">
                <a:sym typeface="Wingdings" pitchFamily="2" charset="2"/>
              </a:rPr>
              <a:t> Cl</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O</a:t>
            </a:r>
            <a:r>
              <a:rPr lang="en-US" baseline="-25000" dirty="0" smtClean="0">
                <a:sym typeface="Wingdings" pitchFamily="2" charset="2"/>
              </a:rPr>
              <a:t>2</a:t>
            </a:r>
            <a:r>
              <a:rPr lang="en-US" dirty="0" smtClean="0">
                <a:sym typeface="Wingdings" pitchFamily="2" charset="2"/>
              </a:rPr>
              <a:t>(g)</a:t>
            </a:r>
          </a:p>
          <a:p>
            <a:pPr>
              <a:buFontTx/>
              <a:buNone/>
            </a:pPr>
            <a:endParaRPr lang="en-US" dirty="0" smtClean="0">
              <a:sym typeface="Wingdings" pitchFamily="2" charset="2"/>
            </a:endParaRPr>
          </a:p>
          <a:p>
            <a:pPr>
              <a:buFontTx/>
              <a:buNone/>
            </a:pPr>
            <a:endParaRPr lang="en-US" dirty="0" smtClean="0">
              <a:sym typeface="Wingdings" pitchFamily="2" charset="2"/>
            </a:endParaRPr>
          </a:p>
          <a:p>
            <a:pPr>
              <a:buFontTx/>
              <a:buNone/>
            </a:pPr>
            <a:r>
              <a:rPr lang="en-US" dirty="0" smtClean="0"/>
              <a:t>2ClO</a:t>
            </a:r>
            <a:r>
              <a:rPr lang="en-US" baseline="30000" dirty="0" smtClean="0"/>
              <a:t>-1</a:t>
            </a:r>
            <a:r>
              <a:rPr lang="en-US" dirty="0" smtClean="0"/>
              <a:t>(</a:t>
            </a:r>
            <a:r>
              <a:rPr lang="en-US" dirty="0" err="1" smtClean="0"/>
              <a:t>aq</a:t>
            </a:r>
            <a:r>
              <a:rPr lang="en-US" dirty="0" smtClean="0"/>
              <a:t>) </a:t>
            </a:r>
            <a:r>
              <a:rPr lang="en-US" dirty="0" smtClean="0">
                <a:sym typeface="Wingdings" pitchFamily="2" charset="2"/>
              </a:rPr>
              <a:t> 2Cl</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O</a:t>
            </a:r>
            <a:r>
              <a:rPr lang="en-US" baseline="-25000" dirty="0" smtClean="0">
                <a:sym typeface="Wingdings" pitchFamily="2" charset="2"/>
              </a:rPr>
              <a:t>2</a:t>
            </a:r>
            <a:r>
              <a:rPr lang="en-US" dirty="0" smtClean="0">
                <a:sym typeface="Wingdings" pitchFamily="2" charset="2"/>
              </a:rPr>
              <a:t>(g)</a:t>
            </a:r>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mtClean="0"/>
              <a:t>Balance in base</a:t>
            </a:r>
          </a:p>
        </p:txBody>
      </p:sp>
      <p:sp>
        <p:nvSpPr>
          <p:cNvPr id="154627" name="Rectangle 3"/>
          <p:cNvSpPr>
            <a:spLocks noGrp="1" noChangeArrowheads="1"/>
          </p:cNvSpPr>
          <p:nvPr>
            <p:ph type="body" idx="1"/>
          </p:nvPr>
        </p:nvSpPr>
        <p:spPr/>
        <p:txBody>
          <a:bodyPr/>
          <a:lstStyle/>
          <a:p>
            <a:pPr>
              <a:buFontTx/>
              <a:buNone/>
            </a:pPr>
            <a:r>
              <a:rPr lang="en-US" dirty="0" smtClean="0"/>
              <a:t>HXeO</a:t>
            </a:r>
            <a:r>
              <a:rPr lang="en-US" baseline="-25000" dirty="0" smtClean="0"/>
              <a:t>4</a:t>
            </a:r>
            <a:r>
              <a:rPr lang="en-US" baseline="30000" dirty="0" smtClean="0"/>
              <a:t>-1</a:t>
            </a:r>
            <a:r>
              <a:rPr lang="en-US" dirty="0" smtClean="0"/>
              <a:t>(</a:t>
            </a:r>
            <a:r>
              <a:rPr lang="en-US" dirty="0" err="1" smtClean="0"/>
              <a:t>aq</a:t>
            </a:r>
            <a:r>
              <a:rPr lang="en-US" dirty="0" smtClean="0"/>
              <a:t>) + </a:t>
            </a:r>
            <a:r>
              <a:rPr lang="en-US" dirty="0" err="1" smtClean="0"/>
              <a:t>Pb</a:t>
            </a:r>
            <a:r>
              <a:rPr lang="en-US" dirty="0" smtClean="0"/>
              <a:t>(s) </a:t>
            </a:r>
          </a:p>
          <a:p>
            <a:pPr>
              <a:buFontTx/>
              <a:buNone/>
            </a:pPr>
            <a:r>
              <a:rPr lang="en-US" dirty="0" smtClean="0"/>
              <a:t>                            </a:t>
            </a:r>
            <a:r>
              <a:rPr lang="en-US" dirty="0" smtClean="0">
                <a:sym typeface="Wingdings" pitchFamily="2" charset="2"/>
              </a:rPr>
              <a:t> </a:t>
            </a:r>
            <a:r>
              <a:rPr lang="en-US" dirty="0" err="1" smtClean="0">
                <a:sym typeface="Wingdings" pitchFamily="2" charset="2"/>
              </a:rPr>
              <a:t>Xe</a:t>
            </a:r>
            <a:r>
              <a:rPr lang="en-US" dirty="0" smtClean="0">
                <a:sym typeface="Wingdings" pitchFamily="2" charset="2"/>
              </a:rPr>
              <a:t>(g) + HPbO</a:t>
            </a:r>
            <a:r>
              <a:rPr lang="en-US" baseline="-25000" dirty="0" smtClean="0">
                <a:sym typeface="Wingdings" pitchFamily="2" charset="2"/>
              </a:rPr>
              <a:t>2</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a:t>
            </a:r>
          </a:p>
          <a:p>
            <a:pPr>
              <a:buFontTx/>
              <a:buNone/>
            </a:pPr>
            <a:endParaRPr lang="en-US" dirty="0" smtClean="0">
              <a:sym typeface="Wingdings" pitchFamily="2" charset="2"/>
            </a:endParaRPr>
          </a:p>
          <a:p>
            <a:pPr>
              <a:buFontTx/>
              <a:buNone/>
            </a:pPr>
            <a:r>
              <a:rPr lang="en-US" dirty="0" smtClean="0"/>
              <a:t>2OH</a:t>
            </a:r>
            <a:r>
              <a:rPr lang="en-US" baseline="30000" dirty="0" smtClean="0"/>
              <a:t>-1</a:t>
            </a:r>
            <a:r>
              <a:rPr lang="en-US" dirty="0" smtClean="0"/>
              <a:t>(</a:t>
            </a:r>
            <a:r>
              <a:rPr lang="en-US" dirty="0" err="1" smtClean="0"/>
              <a:t>aq</a:t>
            </a:r>
            <a:r>
              <a:rPr lang="en-US" dirty="0" smtClean="0"/>
              <a:t>) + HXeO</a:t>
            </a:r>
            <a:r>
              <a:rPr lang="en-US" baseline="-25000" dirty="0" smtClean="0"/>
              <a:t>4</a:t>
            </a:r>
            <a:r>
              <a:rPr lang="en-US" baseline="30000" dirty="0" smtClean="0"/>
              <a:t>-1</a:t>
            </a:r>
            <a:r>
              <a:rPr lang="en-US" dirty="0" smtClean="0"/>
              <a:t>(</a:t>
            </a:r>
            <a:r>
              <a:rPr lang="en-US" dirty="0" err="1" smtClean="0"/>
              <a:t>aq</a:t>
            </a:r>
            <a:r>
              <a:rPr lang="en-US" dirty="0" smtClean="0"/>
              <a:t>) + 3Pb(s) </a:t>
            </a:r>
          </a:p>
          <a:p>
            <a:pPr>
              <a:buFontTx/>
              <a:buNone/>
            </a:pPr>
            <a:r>
              <a:rPr lang="en-US" dirty="0" smtClean="0"/>
              <a:t>                            </a:t>
            </a:r>
            <a:r>
              <a:rPr lang="en-US" dirty="0" smtClean="0">
                <a:sym typeface="Wingdings" pitchFamily="2" charset="2"/>
              </a:rPr>
              <a:t> </a:t>
            </a:r>
            <a:r>
              <a:rPr lang="en-US" dirty="0" err="1" smtClean="0">
                <a:sym typeface="Wingdings" pitchFamily="2" charset="2"/>
              </a:rPr>
              <a:t>Xe</a:t>
            </a:r>
            <a:r>
              <a:rPr lang="en-US" dirty="0" smtClean="0">
                <a:sym typeface="Wingdings" pitchFamily="2" charset="2"/>
              </a:rPr>
              <a:t>(g) + 3HPbO</a:t>
            </a:r>
            <a:r>
              <a:rPr lang="en-US" baseline="-25000" dirty="0" smtClean="0">
                <a:sym typeface="Wingdings" pitchFamily="2" charset="2"/>
              </a:rPr>
              <a:t>2</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462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46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smtClean="0"/>
              <a:t>Balance in base</a:t>
            </a:r>
          </a:p>
        </p:txBody>
      </p:sp>
      <p:sp>
        <p:nvSpPr>
          <p:cNvPr id="155651" name="Rectangle 3"/>
          <p:cNvSpPr>
            <a:spLocks noGrp="1" noChangeArrowheads="1"/>
          </p:cNvSpPr>
          <p:nvPr>
            <p:ph type="body" idx="1"/>
          </p:nvPr>
        </p:nvSpPr>
        <p:spPr/>
        <p:txBody>
          <a:bodyPr/>
          <a:lstStyle/>
          <a:p>
            <a:pPr>
              <a:buFontTx/>
              <a:buNone/>
            </a:pPr>
            <a:r>
              <a:rPr lang="en-US" dirty="0" smtClean="0"/>
              <a:t>Ag</a:t>
            </a:r>
            <a:r>
              <a:rPr lang="en-US" baseline="-25000" dirty="0" smtClean="0"/>
              <a:t>2</a:t>
            </a:r>
            <a:r>
              <a:rPr lang="en-US" dirty="0" smtClean="0"/>
              <a:t>S(s) + CN</a:t>
            </a:r>
            <a:r>
              <a:rPr lang="en-US" baseline="30000" dirty="0" smtClean="0"/>
              <a:t>-1</a:t>
            </a:r>
            <a:r>
              <a:rPr lang="en-US" dirty="0" smtClean="0"/>
              <a:t>(</a:t>
            </a:r>
            <a:r>
              <a:rPr lang="en-US" dirty="0" err="1" smtClean="0"/>
              <a:t>aq</a:t>
            </a:r>
            <a:r>
              <a:rPr lang="en-US" dirty="0" smtClean="0"/>
              <a:t>) + O</a:t>
            </a:r>
            <a:r>
              <a:rPr lang="en-US" baseline="-25000" dirty="0" smtClean="0"/>
              <a:t>2</a:t>
            </a:r>
            <a:r>
              <a:rPr lang="en-US" dirty="0" smtClean="0"/>
              <a:t>(g) </a:t>
            </a:r>
          </a:p>
          <a:p>
            <a:pPr>
              <a:buFontTx/>
              <a:buNone/>
            </a:pPr>
            <a:r>
              <a:rPr lang="en-US" dirty="0" smtClean="0"/>
              <a:t>                               </a:t>
            </a:r>
            <a:r>
              <a:rPr lang="en-US" dirty="0" smtClean="0">
                <a:sym typeface="Wingdings" pitchFamily="2" charset="2"/>
              </a:rPr>
              <a:t> S(s) + </a:t>
            </a:r>
            <a:r>
              <a:rPr lang="en-US" dirty="0" err="1" smtClean="0">
                <a:sym typeface="Wingdings" pitchFamily="2" charset="2"/>
              </a:rPr>
              <a:t>AgCN</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a:t>
            </a:r>
          </a:p>
          <a:p>
            <a:pPr>
              <a:buFontTx/>
              <a:buNone/>
            </a:pPr>
            <a:endParaRPr lang="en-US" dirty="0" smtClean="0">
              <a:sym typeface="Wingdings" pitchFamily="2" charset="2"/>
            </a:endParaRPr>
          </a:p>
          <a:p>
            <a:pPr>
              <a:buFontTx/>
              <a:buNone/>
            </a:pPr>
            <a:r>
              <a:rPr lang="en-US" dirty="0" smtClean="0"/>
              <a:t>2 </a:t>
            </a:r>
            <a:r>
              <a:rPr lang="en-US" dirty="0" smtClean="0">
                <a:sym typeface="Wingdings" pitchFamily="2" charset="2"/>
              </a:rPr>
              <a:t>H</a:t>
            </a:r>
            <a:r>
              <a:rPr lang="en-US" baseline="-25000" dirty="0" smtClean="0">
                <a:sym typeface="Wingdings" pitchFamily="2" charset="2"/>
              </a:rPr>
              <a:t>2</a:t>
            </a:r>
            <a:r>
              <a:rPr lang="en-US" dirty="0" smtClean="0">
                <a:sym typeface="Wingdings" pitchFamily="2" charset="2"/>
              </a:rPr>
              <a:t>O(l)</a:t>
            </a:r>
            <a:r>
              <a:rPr lang="en-US" dirty="0" smtClean="0"/>
              <a:t> + 2Ag</a:t>
            </a:r>
            <a:r>
              <a:rPr lang="en-US" baseline="-25000" dirty="0" smtClean="0"/>
              <a:t>2</a:t>
            </a:r>
            <a:r>
              <a:rPr lang="en-US" dirty="0" smtClean="0"/>
              <a:t>S(s) + 4CN</a:t>
            </a:r>
            <a:r>
              <a:rPr lang="en-US" baseline="30000" dirty="0" smtClean="0"/>
              <a:t>-1</a:t>
            </a:r>
            <a:r>
              <a:rPr lang="en-US" dirty="0" smtClean="0"/>
              <a:t>(</a:t>
            </a:r>
            <a:r>
              <a:rPr lang="en-US" dirty="0" err="1" smtClean="0"/>
              <a:t>aq</a:t>
            </a:r>
            <a:r>
              <a:rPr lang="en-US" dirty="0" smtClean="0"/>
              <a:t>) + O</a:t>
            </a:r>
            <a:r>
              <a:rPr lang="en-US" baseline="-25000" dirty="0" smtClean="0"/>
              <a:t>2</a:t>
            </a:r>
            <a:r>
              <a:rPr lang="en-US" dirty="0" smtClean="0"/>
              <a:t>(g) </a:t>
            </a:r>
          </a:p>
          <a:p>
            <a:pPr>
              <a:buFontTx/>
              <a:buNone/>
            </a:pPr>
            <a:r>
              <a:rPr lang="en-US" dirty="0" smtClean="0"/>
              <a:t>          </a:t>
            </a:r>
            <a:r>
              <a:rPr lang="en-US" dirty="0" smtClean="0">
                <a:sym typeface="Wingdings" pitchFamily="2" charset="2"/>
              </a:rPr>
              <a:t> 2S(s) + 4AgCN(</a:t>
            </a:r>
            <a:r>
              <a:rPr lang="en-US" dirty="0" err="1" smtClean="0">
                <a:sym typeface="Wingdings" pitchFamily="2" charset="2"/>
              </a:rPr>
              <a:t>aq</a:t>
            </a:r>
            <a:r>
              <a:rPr lang="en-US" dirty="0" smtClean="0">
                <a:sym typeface="Wingdings" pitchFamily="2" charset="2"/>
              </a:rPr>
              <a:t>) + 4</a:t>
            </a:r>
            <a:r>
              <a:rPr lang="en-US" dirty="0" smtClean="0"/>
              <a:t>OH</a:t>
            </a:r>
            <a:r>
              <a:rPr lang="en-US" baseline="30000" dirty="0" smtClean="0"/>
              <a:t>-1</a:t>
            </a:r>
            <a:r>
              <a:rPr lang="en-US" dirty="0" smtClean="0"/>
              <a:t>(</a:t>
            </a:r>
            <a:r>
              <a:rPr lang="en-US" dirty="0" err="1" smtClean="0"/>
              <a:t>aq</a:t>
            </a:r>
            <a:r>
              <a:rPr lang="en-US" dirty="0" smtClean="0"/>
              <a:t>) </a:t>
            </a:r>
          </a:p>
          <a:p>
            <a:pPr>
              <a:buFontTx/>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565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56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mtClean="0"/>
              <a:t>Balance in base</a:t>
            </a:r>
          </a:p>
        </p:txBody>
      </p:sp>
      <p:sp>
        <p:nvSpPr>
          <p:cNvPr id="156675" name="Rectangle 3"/>
          <p:cNvSpPr>
            <a:spLocks noGrp="1" noChangeArrowheads="1"/>
          </p:cNvSpPr>
          <p:nvPr>
            <p:ph type="body" idx="1"/>
          </p:nvPr>
        </p:nvSpPr>
        <p:spPr/>
        <p:txBody>
          <a:bodyPr/>
          <a:lstStyle/>
          <a:p>
            <a:pPr>
              <a:buFontTx/>
              <a:buNone/>
            </a:pPr>
            <a:r>
              <a:rPr lang="en-US" dirty="0" smtClean="0"/>
              <a:t>MnO</a:t>
            </a:r>
            <a:r>
              <a:rPr lang="en-US" baseline="-25000" dirty="0" smtClean="0"/>
              <a:t>4</a:t>
            </a:r>
            <a:r>
              <a:rPr lang="en-US" baseline="30000" dirty="0" smtClean="0"/>
              <a:t>-1</a:t>
            </a:r>
            <a:r>
              <a:rPr lang="en-US" dirty="0" smtClean="0"/>
              <a:t>(</a:t>
            </a:r>
            <a:r>
              <a:rPr lang="en-US" dirty="0" err="1" smtClean="0"/>
              <a:t>aq</a:t>
            </a:r>
            <a:r>
              <a:rPr lang="en-US" dirty="0" smtClean="0"/>
              <a:t>) + S</a:t>
            </a:r>
            <a:r>
              <a:rPr lang="en-US" baseline="30000" dirty="0" smtClean="0"/>
              <a:t>-2</a:t>
            </a:r>
            <a:r>
              <a:rPr lang="en-US" dirty="0" smtClean="0"/>
              <a:t>(</a:t>
            </a:r>
            <a:r>
              <a:rPr lang="en-US" dirty="0" err="1" smtClean="0"/>
              <a:t>aq</a:t>
            </a:r>
            <a:r>
              <a:rPr lang="en-US" dirty="0" smtClean="0"/>
              <a:t>) </a:t>
            </a:r>
            <a:r>
              <a:rPr lang="en-US" dirty="0" smtClean="0">
                <a:sym typeface="Wingdings" pitchFamily="2" charset="2"/>
              </a:rPr>
              <a:t> </a:t>
            </a:r>
            <a:r>
              <a:rPr lang="en-US" dirty="0" err="1" smtClean="0">
                <a:sym typeface="Wingdings" pitchFamily="2" charset="2"/>
              </a:rPr>
              <a:t>MnS</a:t>
            </a:r>
            <a:r>
              <a:rPr lang="en-US" dirty="0" smtClean="0">
                <a:sym typeface="Wingdings" pitchFamily="2" charset="2"/>
              </a:rPr>
              <a:t>(s) + S(s)</a:t>
            </a:r>
          </a:p>
          <a:p>
            <a:pPr>
              <a:buFontTx/>
              <a:buNone/>
            </a:pPr>
            <a:endParaRPr lang="en-US" dirty="0" smtClean="0">
              <a:sym typeface="Wingdings" pitchFamily="2" charset="2"/>
            </a:endParaRPr>
          </a:p>
          <a:p>
            <a:pPr>
              <a:buFontTx/>
              <a:buNone/>
            </a:pPr>
            <a:endParaRPr lang="en-US" dirty="0" smtClean="0">
              <a:sym typeface="Wingdings" pitchFamily="2" charset="2"/>
            </a:endParaRPr>
          </a:p>
          <a:p>
            <a:pPr>
              <a:buFontTx/>
              <a:buNone/>
            </a:pPr>
            <a:r>
              <a:rPr lang="en-US" dirty="0" smtClean="0"/>
              <a:t>8 </a:t>
            </a:r>
            <a:r>
              <a:rPr lang="en-US" dirty="0" smtClean="0">
                <a:sym typeface="Wingdings" pitchFamily="2" charset="2"/>
              </a:rPr>
              <a:t>H</a:t>
            </a:r>
            <a:r>
              <a:rPr lang="en-US" baseline="-25000" dirty="0" smtClean="0">
                <a:sym typeface="Wingdings" pitchFamily="2" charset="2"/>
              </a:rPr>
              <a:t>2</a:t>
            </a:r>
            <a:r>
              <a:rPr lang="en-US" dirty="0" smtClean="0">
                <a:sym typeface="Wingdings" pitchFamily="2" charset="2"/>
              </a:rPr>
              <a:t>O(l)</a:t>
            </a:r>
            <a:r>
              <a:rPr lang="en-US" dirty="0" smtClean="0"/>
              <a:t> + 2MnO</a:t>
            </a:r>
            <a:r>
              <a:rPr lang="en-US" baseline="-25000" dirty="0" smtClean="0"/>
              <a:t>4</a:t>
            </a:r>
            <a:r>
              <a:rPr lang="en-US" baseline="30000" dirty="0" smtClean="0"/>
              <a:t>-1</a:t>
            </a:r>
            <a:r>
              <a:rPr lang="en-US" dirty="0" smtClean="0"/>
              <a:t>(</a:t>
            </a:r>
            <a:r>
              <a:rPr lang="en-US" dirty="0" err="1" smtClean="0"/>
              <a:t>aq</a:t>
            </a:r>
            <a:r>
              <a:rPr lang="en-US" dirty="0" smtClean="0"/>
              <a:t>) + 7S</a:t>
            </a:r>
            <a:r>
              <a:rPr lang="en-US" baseline="30000" dirty="0" smtClean="0"/>
              <a:t>-2</a:t>
            </a:r>
            <a:r>
              <a:rPr lang="en-US" dirty="0" smtClean="0"/>
              <a:t>(</a:t>
            </a:r>
            <a:r>
              <a:rPr lang="en-US" dirty="0" err="1" smtClean="0"/>
              <a:t>aq</a:t>
            </a:r>
            <a:r>
              <a:rPr lang="en-US" dirty="0" smtClean="0"/>
              <a:t>) </a:t>
            </a:r>
          </a:p>
          <a:p>
            <a:pPr>
              <a:buFontTx/>
              <a:buNone/>
            </a:pPr>
            <a:r>
              <a:rPr lang="en-US" dirty="0" smtClean="0">
                <a:sym typeface="Wingdings" pitchFamily="2" charset="2"/>
              </a:rPr>
              <a:t>                  2MnS(s) + 5S(s) + 16</a:t>
            </a:r>
            <a:r>
              <a:rPr lang="en-US" dirty="0" smtClean="0"/>
              <a:t>OH</a:t>
            </a:r>
            <a:r>
              <a:rPr lang="en-US" baseline="30000" dirty="0" smtClean="0"/>
              <a:t>-1</a:t>
            </a:r>
            <a:r>
              <a:rPr lang="en-US" dirty="0" smtClean="0"/>
              <a:t>(</a:t>
            </a:r>
            <a:r>
              <a:rPr lang="en-US" dirty="0" err="1" smtClean="0"/>
              <a:t>aq</a:t>
            </a:r>
            <a:r>
              <a:rPr lang="en-US" dirty="0" smtClean="0"/>
              <a:t>) </a:t>
            </a:r>
          </a:p>
          <a:p>
            <a:pPr>
              <a:buFontTx/>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667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66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mtClean="0"/>
              <a:t>Balance in base</a:t>
            </a:r>
          </a:p>
        </p:txBody>
      </p:sp>
      <p:sp>
        <p:nvSpPr>
          <p:cNvPr id="157699" name="Rectangle 3"/>
          <p:cNvSpPr>
            <a:spLocks noGrp="1" noChangeArrowheads="1"/>
          </p:cNvSpPr>
          <p:nvPr>
            <p:ph type="body" idx="1"/>
          </p:nvPr>
        </p:nvSpPr>
        <p:spPr/>
        <p:txBody>
          <a:bodyPr/>
          <a:lstStyle/>
          <a:p>
            <a:pPr>
              <a:buFontTx/>
              <a:buNone/>
            </a:pPr>
            <a:r>
              <a:rPr lang="en-US" dirty="0" smtClean="0"/>
              <a:t>Cl</a:t>
            </a:r>
            <a:r>
              <a:rPr lang="en-US" baseline="-25000" dirty="0" smtClean="0"/>
              <a:t>2</a:t>
            </a:r>
            <a:r>
              <a:rPr lang="en-US" dirty="0" smtClean="0"/>
              <a:t>(g) </a:t>
            </a:r>
            <a:r>
              <a:rPr lang="en-US" dirty="0" smtClean="0">
                <a:sym typeface="Wingdings" pitchFamily="2" charset="2"/>
              </a:rPr>
              <a:t></a:t>
            </a:r>
            <a:r>
              <a:rPr lang="en-US" dirty="0" smtClean="0"/>
              <a:t> ClO</a:t>
            </a:r>
            <a:r>
              <a:rPr lang="en-US" baseline="30000" dirty="0" smtClean="0"/>
              <a:t>-1</a:t>
            </a:r>
            <a:r>
              <a:rPr lang="en-US" dirty="0" smtClean="0"/>
              <a:t>(</a:t>
            </a:r>
            <a:r>
              <a:rPr lang="en-US" dirty="0" err="1" smtClean="0"/>
              <a:t>aq</a:t>
            </a:r>
            <a:r>
              <a:rPr lang="en-US" dirty="0" smtClean="0"/>
              <a:t>) + Cl</a:t>
            </a:r>
            <a:r>
              <a:rPr lang="en-US" baseline="30000" dirty="0" smtClean="0"/>
              <a:t>-1</a:t>
            </a:r>
            <a:r>
              <a:rPr lang="en-US" dirty="0" smtClean="0"/>
              <a:t>(</a:t>
            </a:r>
            <a:r>
              <a:rPr lang="en-US" dirty="0" err="1" smtClean="0"/>
              <a:t>aq</a:t>
            </a:r>
            <a:r>
              <a:rPr lang="en-US" dirty="0" smtClean="0"/>
              <a:t>) </a:t>
            </a:r>
            <a:r>
              <a:rPr lang="en-US" dirty="0" smtClean="0">
                <a:sym typeface="Wingdings" pitchFamily="2" charset="2"/>
              </a:rPr>
              <a:t> </a:t>
            </a:r>
          </a:p>
          <a:p>
            <a:pPr>
              <a:buFontTx/>
              <a:buNone/>
            </a:pPr>
            <a:endParaRPr lang="en-US" dirty="0" smtClean="0">
              <a:sym typeface="Wingdings" pitchFamily="2" charset="2"/>
            </a:endParaRPr>
          </a:p>
          <a:p>
            <a:pPr>
              <a:buFontTx/>
              <a:buNone/>
            </a:pPr>
            <a:endParaRPr lang="en-US" dirty="0" smtClean="0">
              <a:sym typeface="Wingdings" pitchFamily="2" charset="2"/>
            </a:endParaRPr>
          </a:p>
          <a:p>
            <a:pPr>
              <a:buFontTx/>
              <a:buNone/>
            </a:pPr>
            <a:r>
              <a:rPr lang="en-US" dirty="0" smtClean="0"/>
              <a:t>2OH</a:t>
            </a:r>
            <a:r>
              <a:rPr lang="en-US" baseline="30000" dirty="0" smtClean="0"/>
              <a:t>-1</a:t>
            </a:r>
            <a:r>
              <a:rPr lang="en-US" dirty="0" smtClean="0"/>
              <a:t>(</a:t>
            </a:r>
            <a:r>
              <a:rPr lang="en-US" dirty="0" err="1" smtClean="0"/>
              <a:t>aq</a:t>
            </a:r>
            <a:r>
              <a:rPr lang="en-US" dirty="0" smtClean="0"/>
              <a:t>) + Cl</a:t>
            </a:r>
            <a:r>
              <a:rPr lang="en-US" baseline="-25000" dirty="0" smtClean="0"/>
              <a:t>2</a:t>
            </a:r>
            <a:r>
              <a:rPr lang="en-US" dirty="0" smtClean="0"/>
              <a:t>(g) </a:t>
            </a:r>
          </a:p>
          <a:p>
            <a:pPr>
              <a:buFontTx/>
              <a:buNone/>
            </a:pPr>
            <a:r>
              <a:rPr lang="en-US" dirty="0" smtClean="0"/>
              <a:t>                   </a:t>
            </a:r>
            <a:r>
              <a:rPr lang="en-US" dirty="0" smtClean="0">
                <a:sym typeface="Wingdings" pitchFamily="2" charset="2"/>
              </a:rPr>
              <a:t></a:t>
            </a:r>
            <a:r>
              <a:rPr lang="en-US" dirty="0" smtClean="0"/>
              <a:t> ClO</a:t>
            </a:r>
            <a:r>
              <a:rPr lang="en-US" baseline="30000" dirty="0" smtClean="0"/>
              <a:t>-1</a:t>
            </a:r>
            <a:r>
              <a:rPr lang="en-US" dirty="0" smtClean="0"/>
              <a:t>(</a:t>
            </a:r>
            <a:r>
              <a:rPr lang="en-US" dirty="0" err="1" smtClean="0"/>
              <a:t>aq</a:t>
            </a:r>
            <a:r>
              <a:rPr lang="en-US" dirty="0" smtClean="0"/>
              <a:t>) + Cl</a:t>
            </a:r>
            <a:r>
              <a:rPr lang="en-US" baseline="30000" dirty="0" smtClean="0"/>
              <a:t>-1</a:t>
            </a:r>
            <a:r>
              <a:rPr lang="en-US" dirty="0" smtClean="0"/>
              <a:t>(</a:t>
            </a:r>
            <a:r>
              <a:rPr lang="en-US" dirty="0" err="1" smtClean="0"/>
              <a:t>aq</a:t>
            </a:r>
            <a:r>
              <a:rPr lang="en-US" dirty="0" smtClean="0"/>
              <a:t>) + </a:t>
            </a:r>
            <a:r>
              <a:rPr lang="en-US" dirty="0" smtClean="0">
                <a:sym typeface="Wingdings" pitchFamily="2" charset="2"/>
              </a:rPr>
              <a:t>H</a:t>
            </a:r>
            <a:r>
              <a:rPr lang="en-US" baseline="-25000" dirty="0" smtClean="0">
                <a:sym typeface="Wingdings" pitchFamily="2" charset="2"/>
              </a:rPr>
              <a:t>2</a:t>
            </a:r>
            <a:r>
              <a:rPr lang="en-US" dirty="0" smtClean="0">
                <a:sym typeface="Wingdings" pitchFamily="2" charset="2"/>
              </a:rPr>
              <a:t>O(l) </a:t>
            </a:r>
            <a:endParaRPr lang="en-US" dirty="0" smtClean="0"/>
          </a:p>
          <a:p>
            <a:pPr>
              <a:buFontTx/>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69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76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mtClean="0"/>
              <a:t>Balance in base</a:t>
            </a:r>
          </a:p>
        </p:txBody>
      </p:sp>
      <p:sp>
        <p:nvSpPr>
          <p:cNvPr id="158723" name="Rectangle 3"/>
          <p:cNvSpPr>
            <a:spLocks noGrp="1" noChangeArrowheads="1"/>
          </p:cNvSpPr>
          <p:nvPr>
            <p:ph type="body" idx="1"/>
          </p:nvPr>
        </p:nvSpPr>
        <p:spPr>
          <a:xfrm>
            <a:off x="304800" y="1981200"/>
            <a:ext cx="8458200" cy="4114800"/>
          </a:xfrm>
        </p:spPr>
        <p:txBody>
          <a:bodyPr/>
          <a:lstStyle/>
          <a:p>
            <a:pPr>
              <a:buFontTx/>
              <a:buNone/>
            </a:pPr>
            <a:r>
              <a:rPr lang="en-US" dirty="0" smtClean="0"/>
              <a:t>MnO</a:t>
            </a:r>
            <a:r>
              <a:rPr lang="en-US" baseline="-25000" dirty="0" smtClean="0"/>
              <a:t>4</a:t>
            </a:r>
            <a:r>
              <a:rPr lang="en-US" baseline="30000" dirty="0" smtClean="0"/>
              <a:t>-1</a:t>
            </a:r>
            <a:r>
              <a:rPr lang="en-US" dirty="0" smtClean="0"/>
              <a:t>(</a:t>
            </a:r>
            <a:r>
              <a:rPr lang="en-US" dirty="0" err="1" smtClean="0"/>
              <a:t>aq</a:t>
            </a:r>
            <a:r>
              <a:rPr lang="en-US" dirty="0" smtClean="0"/>
              <a:t>) + H</a:t>
            </a:r>
            <a:r>
              <a:rPr lang="en-US" baseline="-25000" dirty="0" smtClean="0"/>
              <a:t>2</a:t>
            </a:r>
            <a:r>
              <a:rPr lang="en-US" dirty="0" smtClean="0"/>
              <a:t>O</a:t>
            </a:r>
            <a:r>
              <a:rPr lang="en-US" baseline="-25000" dirty="0" smtClean="0"/>
              <a:t>2</a:t>
            </a:r>
            <a:r>
              <a:rPr lang="en-US" dirty="0" smtClean="0"/>
              <a:t>(</a:t>
            </a:r>
            <a:r>
              <a:rPr lang="en-US" dirty="0" err="1" smtClean="0"/>
              <a:t>aq</a:t>
            </a:r>
            <a:r>
              <a:rPr lang="en-US" dirty="0" smtClean="0"/>
              <a:t>) </a:t>
            </a:r>
            <a:r>
              <a:rPr lang="en-US" dirty="0" smtClean="0">
                <a:sym typeface="Wingdings" pitchFamily="2" charset="2"/>
              </a:rPr>
              <a:t> MnO</a:t>
            </a:r>
            <a:r>
              <a:rPr lang="en-US" baseline="-25000" dirty="0" smtClean="0">
                <a:sym typeface="Wingdings" pitchFamily="2" charset="2"/>
              </a:rPr>
              <a:t>2</a:t>
            </a:r>
            <a:r>
              <a:rPr lang="en-US" dirty="0" smtClean="0">
                <a:sym typeface="Wingdings" pitchFamily="2" charset="2"/>
              </a:rPr>
              <a:t>(s) + O</a:t>
            </a:r>
            <a:r>
              <a:rPr lang="en-US" baseline="-25000" dirty="0" smtClean="0">
                <a:sym typeface="Wingdings" pitchFamily="2" charset="2"/>
              </a:rPr>
              <a:t>2</a:t>
            </a:r>
            <a:r>
              <a:rPr lang="en-US" dirty="0" smtClean="0">
                <a:sym typeface="Wingdings" pitchFamily="2" charset="2"/>
              </a:rPr>
              <a:t>(g)</a:t>
            </a:r>
          </a:p>
          <a:p>
            <a:pPr>
              <a:buFontTx/>
              <a:buNone/>
            </a:pPr>
            <a:endParaRPr lang="en-US" dirty="0" smtClean="0">
              <a:sym typeface="Wingdings" pitchFamily="2" charset="2"/>
            </a:endParaRPr>
          </a:p>
          <a:p>
            <a:pPr>
              <a:buFontTx/>
              <a:buNone/>
            </a:pPr>
            <a:endParaRPr lang="en-US" dirty="0" smtClean="0">
              <a:sym typeface="Wingdings" pitchFamily="2" charset="2"/>
            </a:endParaRPr>
          </a:p>
          <a:p>
            <a:pPr>
              <a:buFontTx/>
              <a:buNone/>
            </a:pPr>
            <a:r>
              <a:rPr lang="en-US" dirty="0" smtClean="0"/>
              <a:t>2MnO</a:t>
            </a:r>
            <a:r>
              <a:rPr lang="en-US" baseline="-25000" dirty="0" smtClean="0"/>
              <a:t>4</a:t>
            </a:r>
            <a:r>
              <a:rPr lang="en-US" baseline="30000" dirty="0" smtClean="0"/>
              <a:t>-1</a:t>
            </a:r>
            <a:r>
              <a:rPr lang="en-US" dirty="0" smtClean="0"/>
              <a:t>(</a:t>
            </a:r>
            <a:r>
              <a:rPr lang="en-US" dirty="0" err="1" smtClean="0"/>
              <a:t>aq</a:t>
            </a:r>
            <a:r>
              <a:rPr lang="en-US" dirty="0" smtClean="0"/>
              <a:t>) + 3H</a:t>
            </a:r>
            <a:r>
              <a:rPr lang="en-US" baseline="-25000" dirty="0" smtClean="0"/>
              <a:t>2</a:t>
            </a:r>
            <a:r>
              <a:rPr lang="en-US" dirty="0" smtClean="0"/>
              <a:t>O</a:t>
            </a:r>
            <a:r>
              <a:rPr lang="en-US" baseline="-25000" dirty="0" smtClean="0"/>
              <a:t>2</a:t>
            </a:r>
            <a:r>
              <a:rPr lang="en-US" dirty="0" smtClean="0"/>
              <a:t>(</a:t>
            </a:r>
            <a:r>
              <a:rPr lang="en-US" dirty="0" err="1" smtClean="0"/>
              <a:t>aq</a:t>
            </a:r>
            <a:r>
              <a:rPr lang="en-US" dirty="0" smtClean="0"/>
              <a:t>)  </a:t>
            </a:r>
          </a:p>
          <a:p>
            <a:pPr>
              <a:buFontTx/>
              <a:buNone/>
            </a:pPr>
            <a:r>
              <a:rPr lang="en-US" dirty="0" smtClean="0">
                <a:sym typeface="Wingdings" pitchFamily="2" charset="2"/>
              </a:rPr>
              <a:t>       2MnO</a:t>
            </a:r>
            <a:r>
              <a:rPr lang="en-US" baseline="-25000" dirty="0" smtClean="0">
                <a:sym typeface="Wingdings" pitchFamily="2" charset="2"/>
              </a:rPr>
              <a:t>2</a:t>
            </a:r>
            <a:r>
              <a:rPr lang="en-US" dirty="0" smtClean="0">
                <a:sym typeface="Wingdings" pitchFamily="2" charset="2"/>
              </a:rPr>
              <a:t>(s) + 3O</a:t>
            </a:r>
            <a:r>
              <a:rPr lang="en-US" baseline="-25000" dirty="0" smtClean="0">
                <a:sym typeface="Wingdings" pitchFamily="2" charset="2"/>
              </a:rPr>
              <a:t>2</a:t>
            </a:r>
            <a:r>
              <a:rPr lang="en-US" dirty="0" smtClean="0">
                <a:sym typeface="Wingdings" pitchFamily="2" charset="2"/>
              </a:rPr>
              <a:t>(g) + 2</a:t>
            </a:r>
            <a:r>
              <a:rPr lang="en-US" dirty="0" smtClean="0"/>
              <a:t>OH</a:t>
            </a:r>
            <a:r>
              <a:rPr lang="en-US" baseline="30000" dirty="0" smtClean="0"/>
              <a:t>-1</a:t>
            </a:r>
            <a:r>
              <a:rPr lang="en-US" dirty="0" smtClean="0"/>
              <a:t>(</a:t>
            </a:r>
            <a:r>
              <a:rPr lang="en-US" dirty="0" err="1" smtClean="0"/>
              <a:t>aq</a:t>
            </a:r>
            <a:r>
              <a:rPr lang="en-US" dirty="0" smtClean="0"/>
              <a:t>) + 2 H</a:t>
            </a:r>
            <a:r>
              <a:rPr lang="en-US" baseline="-25000" dirty="0" smtClean="0"/>
              <a:t>2</a:t>
            </a:r>
            <a:r>
              <a:rPr lang="en-US" dirty="0" smtClean="0"/>
              <a:t>O(l)</a:t>
            </a:r>
          </a:p>
          <a:p>
            <a:pPr>
              <a:buFontTx/>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872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87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smtClean="0"/>
              <a:t>Balance in base</a:t>
            </a:r>
          </a:p>
        </p:txBody>
      </p:sp>
      <p:sp>
        <p:nvSpPr>
          <p:cNvPr id="159747" name="Rectangle 3"/>
          <p:cNvSpPr>
            <a:spLocks noGrp="1" noChangeArrowheads="1"/>
          </p:cNvSpPr>
          <p:nvPr>
            <p:ph type="body" idx="1"/>
          </p:nvPr>
        </p:nvSpPr>
        <p:spPr/>
        <p:txBody>
          <a:bodyPr/>
          <a:lstStyle/>
          <a:p>
            <a:pPr>
              <a:buFontTx/>
              <a:buNone/>
            </a:pPr>
            <a:r>
              <a:rPr lang="en-US" dirty="0" smtClean="0"/>
              <a:t>ClO</a:t>
            </a:r>
            <a:r>
              <a:rPr lang="en-US" baseline="-25000" dirty="0" smtClean="0"/>
              <a:t>2</a:t>
            </a:r>
            <a:r>
              <a:rPr lang="en-US" dirty="0" smtClean="0"/>
              <a:t>(</a:t>
            </a:r>
            <a:r>
              <a:rPr lang="en-US" dirty="0" err="1" smtClean="0"/>
              <a:t>aq</a:t>
            </a:r>
            <a:r>
              <a:rPr lang="en-US" dirty="0" smtClean="0"/>
              <a:t>) </a:t>
            </a:r>
            <a:r>
              <a:rPr lang="en-US" dirty="0" smtClean="0">
                <a:sym typeface="Wingdings" pitchFamily="2" charset="2"/>
              </a:rPr>
              <a:t> ClO</a:t>
            </a:r>
            <a:r>
              <a:rPr lang="en-US" baseline="-25000" dirty="0" smtClean="0">
                <a:sym typeface="Wingdings" pitchFamily="2" charset="2"/>
              </a:rPr>
              <a:t>2</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ClO</a:t>
            </a:r>
            <a:r>
              <a:rPr lang="en-US" baseline="-25000" dirty="0" smtClean="0">
                <a:sym typeface="Wingdings" pitchFamily="2" charset="2"/>
              </a:rPr>
              <a:t>3</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a:t>
            </a:r>
          </a:p>
          <a:p>
            <a:pPr>
              <a:buFontTx/>
              <a:buNone/>
            </a:pPr>
            <a:endParaRPr lang="en-US" dirty="0" smtClean="0">
              <a:sym typeface="Wingdings" pitchFamily="2" charset="2"/>
            </a:endParaRPr>
          </a:p>
          <a:p>
            <a:pPr>
              <a:buFontTx/>
              <a:buNone/>
            </a:pPr>
            <a:endParaRPr lang="en-US" dirty="0" smtClean="0">
              <a:sym typeface="Wingdings" pitchFamily="2" charset="2"/>
            </a:endParaRPr>
          </a:p>
          <a:p>
            <a:pPr>
              <a:buFontTx/>
              <a:buNone/>
            </a:pPr>
            <a:r>
              <a:rPr lang="en-US" dirty="0" smtClean="0"/>
              <a:t>2OH</a:t>
            </a:r>
            <a:r>
              <a:rPr lang="en-US" baseline="30000" dirty="0" smtClean="0"/>
              <a:t>-1</a:t>
            </a:r>
            <a:r>
              <a:rPr lang="en-US" dirty="0" smtClean="0"/>
              <a:t>(</a:t>
            </a:r>
            <a:r>
              <a:rPr lang="en-US" dirty="0" err="1" smtClean="0"/>
              <a:t>aq</a:t>
            </a:r>
            <a:r>
              <a:rPr lang="en-US" dirty="0" smtClean="0"/>
              <a:t>) + 2ClO</a:t>
            </a:r>
            <a:r>
              <a:rPr lang="en-US" baseline="-25000" dirty="0" smtClean="0"/>
              <a:t>2</a:t>
            </a:r>
            <a:r>
              <a:rPr lang="en-US" dirty="0" smtClean="0"/>
              <a:t>(</a:t>
            </a:r>
            <a:r>
              <a:rPr lang="en-US" dirty="0" err="1" smtClean="0"/>
              <a:t>aq</a:t>
            </a:r>
            <a:r>
              <a:rPr lang="en-US" dirty="0" smtClean="0"/>
              <a:t>) </a:t>
            </a:r>
          </a:p>
          <a:p>
            <a:pPr>
              <a:buFontTx/>
              <a:buNone/>
            </a:pPr>
            <a:r>
              <a:rPr lang="en-US" dirty="0" smtClean="0"/>
              <a:t>             </a:t>
            </a:r>
            <a:r>
              <a:rPr lang="en-US" dirty="0" smtClean="0">
                <a:sym typeface="Wingdings" pitchFamily="2" charset="2"/>
              </a:rPr>
              <a:t> ClO</a:t>
            </a:r>
            <a:r>
              <a:rPr lang="en-US" baseline="-25000" dirty="0" smtClean="0">
                <a:sym typeface="Wingdings" pitchFamily="2" charset="2"/>
              </a:rPr>
              <a:t>2</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ClO</a:t>
            </a:r>
            <a:r>
              <a:rPr lang="en-US" baseline="-25000" dirty="0" smtClean="0">
                <a:sym typeface="Wingdings" pitchFamily="2" charset="2"/>
              </a:rPr>
              <a:t>3</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H</a:t>
            </a:r>
            <a:r>
              <a:rPr lang="en-US" baseline="-25000" dirty="0" smtClean="0">
                <a:sym typeface="Wingdings" pitchFamily="2" charset="2"/>
              </a:rPr>
              <a:t>2</a:t>
            </a:r>
            <a:r>
              <a:rPr lang="en-US" dirty="0" smtClean="0">
                <a:sym typeface="Wingdings" pitchFamily="2" charset="2"/>
              </a:rPr>
              <a:t>O(l)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974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97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mtClean="0"/>
              <a:t>Balance in base</a:t>
            </a:r>
          </a:p>
        </p:txBody>
      </p:sp>
      <p:sp>
        <p:nvSpPr>
          <p:cNvPr id="160771" name="Rectangle 3"/>
          <p:cNvSpPr>
            <a:spLocks noGrp="1" noChangeArrowheads="1"/>
          </p:cNvSpPr>
          <p:nvPr>
            <p:ph type="body" idx="1"/>
          </p:nvPr>
        </p:nvSpPr>
        <p:spPr/>
        <p:txBody>
          <a:bodyPr/>
          <a:lstStyle/>
          <a:p>
            <a:pPr>
              <a:buFontTx/>
              <a:buNone/>
            </a:pPr>
            <a:r>
              <a:rPr lang="en-US" dirty="0" smtClean="0"/>
              <a:t>CrO</a:t>
            </a:r>
            <a:r>
              <a:rPr lang="en-US" baseline="-25000" dirty="0" smtClean="0"/>
              <a:t>4</a:t>
            </a:r>
            <a:r>
              <a:rPr lang="en-US" baseline="30000" dirty="0" smtClean="0"/>
              <a:t>-2</a:t>
            </a:r>
            <a:r>
              <a:rPr lang="en-US" dirty="0" smtClean="0"/>
              <a:t>(</a:t>
            </a:r>
            <a:r>
              <a:rPr lang="en-US" dirty="0" err="1" smtClean="0"/>
              <a:t>aq</a:t>
            </a:r>
            <a:r>
              <a:rPr lang="en-US" dirty="0" smtClean="0"/>
              <a:t>) + N</a:t>
            </a:r>
            <a:r>
              <a:rPr lang="en-US" baseline="-25000" dirty="0" smtClean="0"/>
              <a:t>2</a:t>
            </a:r>
            <a:r>
              <a:rPr lang="en-US" dirty="0" smtClean="0"/>
              <a:t>H</a:t>
            </a:r>
            <a:r>
              <a:rPr lang="en-US" baseline="-25000" dirty="0" smtClean="0"/>
              <a:t>4</a:t>
            </a:r>
            <a:r>
              <a:rPr lang="en-US" dirty="0" smtClean="0"/>
              <a:t>(</a:t>
            </a:r>
            <a:r>
              <a:rPr lang="en-US" dirty="0" err="1" smtClean="0"/>
              <a:t>aq</a:t>
            </a:r>
            <a:r>
              <a:rPr lang="en-US" dirty="0" smtClean="0"/>
              <a:t>) </a:t>
            </a:r>
            <a:r>
              <a:rPr lang="en-US" dirty="0" smtClean="0">
                <a:sym typeface="Wingdings" pitchFamily="2" charset="2"/>
              </a:rPr>
              <a:t> Cr</a:t>
            </a:r>
            <a:r>
              <a:rPr lang="en-US" baseline="30000" dirty="0" smtClean="0">
                <a:sym typeface="Wingdings" pitchFamily="2" charset="2"/>
              </a:rPr>
              <a:t>+3</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N</a:t>
            </a:r>
            <a:r>
              <a:rPr lang="en-US" baseline="-25000" dirty="0" smtClean="0">
                <a:sym typeface="Wingdings" pitchFamily="2" charset="2"/>
              </a:rPr>
              <a:t>2</a:t>
            </a:r>
            <a:r>
              <a:rPr lang="en-US" dirty="0" smtClean="0">
                <a:sym typeface="Wingdings" pitchFamily="2" charset="2"/>
              </a:rPr>
              <a:t>(g)</a:t>
            </a:r>
          </a:p>
          <a:p>
            <a:pPr>
              <a:buFontTx/>
              <a:buNone/>
            </a:pPr>
            <a:endParaRPr lang="en-US" dirty="0" smtClean="0">
              <a:sym typeface="Wingdings" pitchFamily="2" charset="2"/>
            </a:endParaRPr>
          </a:p>
          <a:p>
            <a:pPr>
              <a:buFontTx/>
              <a:buNone/>
            </a:pPr>
            <a:endParaRPr lang="en-US" dirty="0" smtClean="0">
              <a:sym typeface="Wingdings" pitchFamily="2" charset="2"/>
            </a:endParaRPr>
          </a:p>
          <a:p>
            <a:pPr>
              <a:buFontTx/>
              <a:buNone/>
            </a:pPr>
            <a:r>
              <a:rPr lang="en-US" dirty="0" smtClean="0"/>
              <a:t>4CrO</a:t>
            </a:r>
            <a:r>
              <a:rPr lang="en-US" baseline="-25000" dirty="0" smtClean="0"/>
              <a:t>4</a:t>
            </a:r>
            <a:r>
              <a:rPr lang="en-US" baseline="30000" dirty="0" smtClean="0"/>
              <a:t>-2</a:t>
            </a:r>
            <a:r>
              <a:rPr lang="en-US" dirty="0" smtClean="0"/>
              <a:t>(</a:t>
            </a:r>
            <a:r>
              <a:rPr lang="en-US" dirty="0" err="1" smtClean="0"/>
              <a:t>aq</a:t>
            </a:r>
            <a:r>
              <a:rPr lang="en-US" dirty="0" smtClean="0"/>
              <a:t>) + 3N</a:t>
            </a:r>
            <a:r>
              <a:rPr lang="en-US" baseline="-25000" dirty="0" smtClean="0"/>
              <a:t>2</a:t>
            </a:r>
            <a:r>
              <a:rPr lang="en-US" dirty="0" smtClean="0"/>
              <a:t>H</a:t>
            </a:r>
            <a:r>
              <a:rPr lang="en-US" baseline="-25000" dirty="0" smtClean="0"/>
              <a:t>4</a:t>
            </a:r>
            <a:r>
              <a:rPr lang="en-US" dirty="0" smtClean="0"/>
              <a:t>(</a:t>
            </a:r>
            <a:r>
              <a:rPr lang="en-US" dirty="0" err="1" smtClean="0"/>
              <a:t>aq</a:t>
            </a:r>
            <a:r>
              <a:rPr lang="en-US" dirty="0" smtClean="0"/>
              <a:t>) + 4</a:t>
            </a:r>
            <a:r>
              <a:rPr lang="en-US" dirty="0" smtClean="0">
                <a:sym typeface="Wingdings" pitchFamily="2" charset="2"/>
              </a:rPr>
              <a:t>H</a:t>
            </a:r>
            <a:r>
              <a:rPr lang="en-US" baseline="-25000" dirty="0" smtClean="0">
                <a:sym typeface="Wingdings" pitchFamily="2" charset="2"/>
              </a:rPr>
              <a:t>2</a:t>
            </a:r>
            <a:r>
              <a:rPr lang="en-US" dirty="0" smtClean="0">
                <a:sym typeface="Wingdings" pitchFamily="2" charset="2"/>
              </a:rPr>
              <a:t>O(l) </a:t>
            </a:r>
            <a:endParaRPr lang="en-US" dirty="0" smtClean="0"/>
          </a:p>
          <a:p>
            <a:pPr>
              <a:buFontTx/>
              <a:buNone/>
            </a:pPr>
            <a:r>
              <a:rPr lang="en-US" dirty="0" smtClean="0">
                <a:sym typeface="Wingdings" pitchFamily="2" charset="2"/>
              </a:rPr>
              <a:t>             4Cr</a:t>
            </a:r>
            <a:r>
              <a:rPr lang="en-US" baseline="30000" dirty="0" smtClean="0">
                <a:sym typeface="Wingdings" pitchFamily="2" charset="2"/>
              </a:rPr>
              <a:t>+3</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+ 3N</a:t>
            </a:r>
            <a:r>
              <a:rPr lang="en-US" baseline="-25000" dirty="0" smtClean="0">
                <a:sym typeface="Wingdings" pitchFamily="2" charset="2"/>
              </a:rPr>
              <a:t>2</a:t>
            </a:r>
            <a:r>
              <a:rPr lang="en-US" dirty="0" smtClean="0">
                <a:sym typeface="Wingdings" pitchFamily="2" charset="2"/>
              </a:rPr>
              <a:t>(g) + 20 </a:t>
            </a:r>
            <a:r>
              <a:rPr lang="en-US" dirty="0" smtClean="0"/>
              <a:t>OH</a:t>
            </a:r>
            <a:r>
              <a:rPr lang="en-US" baseline="30000" dirty="0" smtClean="0"/>
              <a:t>-1</a:t>
            </a:r>
            <a:r>
              <a:rPr lang="en-US" dirty="0" smtClean="0"/>
              <a:t>(</a:t>
            </a:r>
            <a:r>
              <a:rPr lang="en-US" dirty="0" err="1" smtClean="0"/>
              <a:t>aq</a:t>
            </a:r>
            <a:r>
              <a:rPr lang="en-US" dirty="0" smtClean="0"/>
              <a:t>) </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077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07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304800"/>
            <a:ext cx="7772400" cy="1143000"/>
          </a:xfrm>
        </p:spPr>
        <p:txBody>
          <a:bodyPr/>
          <a:lstStyle/>
          <a:p>
            <a:r>
              <a:rPr lang="en-US" dirty="0" smtClean="0">
                <a:solidFill>
                  <a:srgbClr val="000099"/>
                </a:solidFill>
                <a:latin typeface="Arial" charset="0"/>
              </a:rPr>
              <a:t>Determining Oxidation States</a:t>
            </a:r>
            <a:endParaRPr lang="en-US" u="sng" dirty="0" smtClean="0">
              <a:latin typeface="Arial" charset="0"/>
            </a:endParaRPr>
          </a:p>
        </p:txBody>
      </p:sp>
      <p:sp>
        <p:nvSpPr>
          <p:cNvPr id="33795" name="Rectangle 3"/>
          <p:cNvSpPr>
            <a:spLocks noGrp="1" noChangeArrowheads="1"/>
          </p:cNvSpPr>
          <p:nvPr>
            <p:ph type="body" idx="1"/>
          </p:nvPr>
        </p:nvSpPr>
        <p:spPr>
          <a:xfrm>
            <a:off x="685800" y="1447800"/>
            <a:ext cx="7772400" cy="4572000"/>
          </a:xfrm>
        </p:spPr>
        <p:txBody>
          <a:bodyPr/>
          <a:lstStyle/>
          <a:p>
            <a:r>
              <a:rPr lang="en-US" dirty="0" smtClean="0">
                <a:latin typeface="Arial" charset="0"/>
              </a:rPr>
              <a:t>Fluorine is </a:t>
            </a:r>
            <a:r>
              <a:rPr lang="en-US" dirty="0" smtClean="0">
                <a:latin typeface="Arial" charset="0"/>
                <a:sym typeface="Symbol" pitchFamily="18" charset="2"/>
              </a:rPr>
              <a:t></a:t>
            </a:r>
            <a:r>
              <a:rPr lang="en-US" dirty="0" smtClean="0">
                <a:latin typeface="Arial" charset="0"/>
              </a:rPr>
              <a:t>1 except for F</a:t>
            </a:r>
            <a:r>
              <a:rPr lang="en-US" baseline="-25000" dirty="0" smtClean="0">
                <a:latin typeface="Arial" charset="0"/>
              </a:rPr>
              <a:t>2</a:t>
            </a:r>
            <a:r>
              <a:rPr lang="en-US" dirty="0" smtClean="0">
                <a:latin typeface="Arial" charset="0"/>
              </a:rPr>
              <a:t>.</a:t>
            </a:r>
          </a:p>
          <a:p>
            <a:r>
              <a:rPr lang="en-US" dirty="0" err="1" smtClean="0">
                <a:latin typeface="Arial" charset="0"/>
              </a:rPr>
              <a:t>Cl</a:t>
            </a:r>
            <a:r>
              <a:rPr lang="en-US" dirty="0" smtClean="0">
                <a:latin typeface="Arial" charset="0"/>
              </a:rPr>
              <a:t>, Br, and I are </a:t>
            </a:r>
            <a:r>
              <a:rPr lang="en-US" dirty="0" smtClean="0">
                <a:latin typeface="Arial" charset="0"/>
                <a:sym typeface="Symbol" pitchFamily="18" charset="2"/>
              </a:rPr>
              <a:t></a:t>
            </a:r>
            <a:r>
              <a:rPr lang="en-US" dirty="0" smtClean="0">
                <a:latin typeface="Arial" charset="0"/>
              </a:rPr>
              <a:t>1 in binary compounds.</a:t>
            </a:r>
          </a:p>
          <a:p>
            <a:r>
              <a:rPr lang="en-US" dirty="0" smtClean="0">
                <a:latin typeface="Arial" charset="0"/>
              </a:rPr>
              <a:t>O is usually </a:t>
            </a:r>
            <a:r>
              <a:rPr lang="en-US" dirty="0" smtClean="0">
                <a:latin typeface="Arial" charset="0"/>
                <a:sym typeface="Symbol" pitchFamily="18" charset="2"/>
              </a:rPr>
              <a:t></a:t>
            </a:r>
            <a:r>
              <a:rPr lang="en-US" dirty="0" smtClean="0">
                <a:latin typeface="Arial" charset="0"/>
              </a:rPr>
              <a:t>2 (except for peroxides O</a:t>
            </a:r>
            <a:r>
              <a:rPr lang="en-US" baseline="-25000" dirty="0" smtClean="0">
                <a:latin typeface="Arial" charset="0"/>
              </a:rPr>
              <a:t>2</a:t>
            </a:r>
            <a:r>
              <a:rPr lang="en-US" baseline="30000" dirty="0" smtClean="0">
                <a:latin typeface="Arial" charset="0"/>
                <a:sym typeface="Symbol" pitchFamily="18" charset="2"/>
              </a:rPr>
              <a:t></a:t>
            </a:r>
            <a:r>
              <a:rPr lang="en-US" baseline="30000" dirty="0" smtClean="0">
                <a:latin typeface="Arial" charset="0"/>
              </a:rPr>
              <a:t>2</a:t>
            </a:r>
            <a:r>
              <a:rPr lang="en-US" dirty="0" smtClean="0">
                <a:latin typeface="Arial" charset="0"/>
              </a:rPr>
              <a:t> and </a:t>
            </a:r>
            <a:r>
              <a:rPr lang="en-US" dirty="0" err="1" smtClean="0">
                <a:latin typeface="Arial" charset="0"/>
              </a:rPr>
              <a:t>superoxides</a:t>
            </a:r>
            <a:r>
              <a:rPr lang="en-US" dirty="0" smtClean="0">
                <a:latin typeface="Arial" charset="0"/>
              </a:rPr>
              <a:t> O</a:t>
            </a:r>
            <a:r>
              <a:rPr lang="en-US" baseline="-25000" dirty="0" smtClean="0">
                <a:latin typeface="Arial" charset="0"/>
              </a:rPr>
              <a:t>2</a:t>
            </a:r>
            <a:r>
              <a:rPr lang="en-US" baseline="30000" dirty="0" smtClean="0">
                <a:latin typeface="Arial" charset="0"/>
                <a:sym typeface="Symbol" pitchFamily="18" charset="2"/>
              </a:rPr>
              <a:t></a:t>
            </a:r>
            <a:r>
              <a:rPr lang="en-US" baseline="30000" dirty="0" smtClean="0">
                <a:latin typeface="Arial" charset="0"/>
              </a:rPr>
              <a:t>1</a:t>
            </a:r>
            <a:r>
              <a:rPr lang="en-US" dirty="0" smtClean="0">
                <a:latin typeface="Arial" charset="0"/>
              </a:rPr>
              <a:t>).</a:t>
            </a:r>
          </a:p>
          <a:p>
            <a:r>
              <a:rPr lang="en-US" dirty="0" smtClean="0">
                <a:latin typeface="Arial" charset="0"/>
              </a:rPr>
              <a:t>H is usually +1 (except for hydrides H</a:t>
            </a:r>
            <a:r>
              <a:rPr lang="en-US" baseline="30000" dirty="0" smtClean="0">
                <a:latin typeface="Arial" charset="0"/>
                <a:sym typeface="Symbol" pitchFamily="18" charset="2"/>
              </a:rPr>
              <a:t></a:t>
            </a:r>
            <a:r>
              <a:rPr lang="en-US" baseline="30000" dirty="0" smtClean="0">
                <a:latin typeface="Arial" charset="0"/>
              </a:rPr>
              <a:t>1</a:t>
            </a:r>
            <a:r>
              <a:rPr lang="en-US" dirty="0" smtClean="0">
                <a:latin typeface="Arial" charset="0"/>
              </a:rPr>
              <a:t>)</a:t>
            </a:r>
          </a:p>
          <a:p>
            <a:r>
              <a:rPr lang="en-US" dirty="0" smtClean="0">
                <a:latin typeface="Arial" charset="0"/>
              </a:rPr>
              <a:t>The sum of the oxidation numbers equals the charge on ion or molecule</a:t>
            </a:r>
            <a:r>
              <a:rPr lang="en-US" dirty="0" smtClean="0">
                <a:solidFill>
                  <a:srgbClr val="FFFFCC"/>
                </a:solidFill>
                <a:latin typeface="Arial" charset="0"/>
              </a:rPr>
              <a: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mtClean="0"/>
              <a:t>Balance in base</a:t>
            </a:r>
          </a:p>
        </p:txBody>
      </p:sp>
      <p:sp>
        <p:nvSpPr>
          <p:cNvPr id="161795" name="Rectangle 3"/>
          <p:cNvSpPr>
            <a:spLocks noGrp="1" noChangeArrowheads="1"/>
          </p:cNvSpPr>
          <p:nvPr>
            <p:ph type="body" idx="1"/>
          </p:nvPr>
        </p:nvSpPr>
        <p:spPr/>
        <p:txBody>
          <a:bodyPr/>
          <a:lstStyle/>
          <a:p>
            <a:pPr>
              <a:buFontTx/>
              <a:buNone/>
            </a:pPr>
            <a:r>
              <a:rPr lang="en-US" dirty="0" smtClean="0"/>
              <a:t>Ag(s) + CN</a:t>
            </a:r>
            <a:r>
              <a:rPr lang="en-US" baseline="30000" dirty="0" smtClean="0"/>
              <a:t>-1</a:t>
            </a:r>
            <a:r>
              <a:rPr lang="en-US" dirty="0" smtClean="0"/>
              <a:t>(</a:t>
            </a:r>
            <a:r>
              <a:rPr lang="en-US" dirty="0" err="1" smtClean="0"/>
              <a:t>aq</a:t>
            </a:r>
            <a:r>
              <a:rPr lang="en-US" dirty="0" smtClean="0"/>
              <a:t>) + O</a:t>
            </a:r>
            <a:r>
              <a:rPr lang="en-US" baseline="-25000" dirty="0" smtClean="0"/>
              <a:t>2</a:t>
            </a:r>
            <a:r>
              <a:rPr lang="en-US" dirty="0" smtClean="0"/>
              <a:t>(g) </a:t>
            </a:r>
          </a:p>
          <a:p>
            <a:pPr>
              <a:buFontTx/>
              <a:buNone/>
            </a:pPr>
            <a:r>
              <a:rPr lang="en-US" dirty="0" smtClean="0"/>
              <a:t>                      </a:t>
            </a:r>
            <a:r>
              <a:rPr lang="en-US" dirty="0" smtClean="0">
                <a:sym typeface="Wingdings" pitchFamily="2" charset="2"/>
              </a:rPr>
              <a:t> Ag(CN)</a:t>
            </a:r>
            <a:r>
              <a:rPr lang="en-US" baseline="-25000" dirty="0" smtClean="0">
                <a:sym typeface="Wingdings" pitchFamily="2" charset="2"/>
              </a:rPr>
              <a:t>2</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OH</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a:t>
            </a:r>
          </a:p>
          <a:p>
            <a:pPr>
              <a:buFontTx/>
              <a:buNone/>
            </a:pPr>
            <a:endParaRPr lang="en-US" dirty="0" smtClean="0">
              <a:sym typeface="Wingdings" pitchFamily="2" charset="2"/>
            </a:endParaRPr>
          </a:p>
          <a:p>
            <a:pPr>
              <a:buFontTx/>
              <a:buNone/>
            </a:pPr>
            <a:endParaRPr lang="en-US" dirty="0" smtClean="0"/>
          </a:p>
          <a:p>
            <a:pPr>
              <a:buFontTx/>
              <a:buNone/>
            </a:pPr>
            <a:r>
              <a:rPr lang="en-US" dirty="0" smtClean="0"/>
              <a:t>4Ag(s) + 8CN</a:t>
            </a:r>
            <a:r>
              <a:rPr lang="en-US" baseline="30000" dirty="0" smtClean="0"/>
              <a:t>-1</a:t>
            </a:r>
            <a:r>
              <a:rPr lang="en-US" dirty="0" smtClean="0"/>
              <a:t>(</a:t>
            </a:r>
            <a:r>
              <a:rPr lang="en-US" dirty="0" err="1" smtClean="0"/>
              <a:t>aq</a:t>
            </a:r>
            <a:r>
              <a:rPr lang="en-US" dirty="0" smtClean="0"/>
              <a:t>) + O</a:t>
            </a:r>
            <a:r>
              <a:rPr lang="en-US" baseline="-25000" dirty="0" smtClean="0"/>
              <a:t>2</a:t>
            </a:r>
            <a:r>
              <a:rPr lang="en-US" dirty="0" smtClean="0"/>
              <a:t>(g) + 2</a:t>
            </a:r>
            <a:r>
              <a:rPr lang="en-US" dirty="0" smtClean="0">
                <a:sym typeface="Wingdings" pitchFamily="2" charset="2"/>
              </a:rPr>
              <a:t>H</a:t>
            </a:r>
            <a:r>
              <a:rPr lang="en-US" baseline="-25000" dirty="0" smtClean="0">
                <a:sym typeface="Wingdings" pitchFamily="2" charset="2"/>
              </a:rPr>
              <a:t>2</a:t>
            </a:r>
            <a:r>
              <a:rPr lang="en-US" dirty="0" smtClean="0">
                <a:sym typeface="Wingdings" pitchFamily="2" charset="2"/>
              </a:rPr>
              <a:t>O(l)</a:t>
            </a:r>
            <a:r>
              <a:rPr lang="en-US" dirty="0" smtClean="0"/>
              <a:t> </a:t>
            </a:r>
          </a:p>
          <a:p>
            <a:pPr>
              <a:buFontTx/>
              <a:buNone/>
            </a:pPr>
            <a:r>
              <a:rPr lang="en-US" dirty="0" smtClean="0"/>
              <a:t>                    </a:t>
            </a:r>
            <a:r>
              <a:rPr lang="en-US" dirty="0" smtClean="0">
                <a:sym typeface="Wingdings" pitchFamily="2" charset="2"/>
              </a:rPr>
              <a:t> 4Ag(CN)</a:t>
            </a:r>
            <a:r>
              <a:rPr lang="en-US" baseline="-25000" dirty="0" smtClean="0">
                <a:sym typeface="Wingdings" pitchFamily="2" charset="2"/>
              </a:rPr>
              <a:t>2</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+ 4OH</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a:t>
            </a:r>
            <a:endParaRPr lang="en-US" dirty="0" smtClean="0"/>
          </a:p>
          <a:p>
            <a:pPr>
              <a:buFontTx/>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179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17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t>Balance in base</a:t>
            </a:r>
          </a:p>
        </p:txBody>
      </p:sp>
      <p:sp>
        <p:nvSpPr>
          <p:cNvPr id="162819" name="Rectangle 3"/>
          <p:cNvSpPr>
            <a:spLocks noGrp="1" noChangeArrowheads="1"/>
          </p:cNvSpPr>
          <p:nvPr>
            <p:ph type="body" idx="1"/>
          </p:nvPr>
        </p:nvSpPr>
        <p:spPr/>
        <p:txBody>
          <a:bodyPr/>
          <a:lstStyle/>
          <a:p>
            <a:pPr>
              <a:buFontTx/>
              <a:buNone/>
            </a:pPr>
            <a:r>
              <a:rPr lang="en-US" dirty="0" smtClean="0">
                <a:sym typeface="Wingdings" pitchFamily="2" charset="2"/>
              </a:rPr>
              <a:t>Co(s) + ClO</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Co</a:t>
            </a:r>
            <a:r>
              <a:rPr lang="en-US" baseline="30000" dirty="0" smtClean="0">
                <a:sym typeface="Wingdings" pitchFamily="2" charset="2"/>
              </a:rPr>
              <a:t>+2</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Cl</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a:t>
            </a:r>
          </a:p>
          <a:p>
            <a:pPr>
              <a:buFontTx/>
              <a:buNone/>
            </a:pPr>
            <a:endParaRPr lang="en-US" dirty="0" smtClean="0">
              <a:sym typeface="Wingdings" pitchFamily="2" charset="2"/>
            </a:endParaRPr>
          </a:p>
          <a:p>
            <a:pPr>
              <a:buFontTx/>
              <a:buNone/>
            </a:pPr>
            <a:endParaRPr lang="en-US" dirty="0" smtClean="0">
              <a:sym typeface="Wingdings" pitchFamily="2" charset="2"/>
            </a:endParaRPr>
          </a:p>
          <a:p>
            <a:pPr>
              <a:buFontTx/>
              <a:buNone/>
            </a:pPr>
            <a:r>
              <a:rPr lang="en-US" dirty="0" smtClean="0">
                <a:sym typeface="Wingdings" pitchFamily="2" charset="2"/>
              </a:rPr>
              <a:t>Co(s) + ClO</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H</a:t>
            </a:r>
            <a:r>
              <a:rPr lang="en-US" baseline="-25000" dirty="0" smtClean="0">
                <a:sym typeface="Wingdings" pitchFamily="2" charset="2"/>
              </a:rPr>
              <a:t>2</a:t>
            </a:r>
            <a:r>
              <a:rPr lang="en-US" dirty="0" smtClean="0">
                <a:sym typeface="Wingdings" pitchFamily="2" charset="2"/>
              </a:rPr>
              <a:t>O(l) </a:t>
            </a:r>
          </a:p>
          <a:p>
            <a:pPr>
              <a:buFontTx/>
              <a:buNone/>
            </a:pPr>
            <a:r>
              <a:rPr lang="en-US" dirty="0" smtClean="0">
                <a:sym typeface="Wingdings" pitchFamily="2" charset="2"/>
              </a:rPr>
              <a:t>                 Co</a:t>
            </a:r>
            <a:r>
              <a:rPr lang="en-US" baseline="30000" dirty="0" smtClean="0">
                <a:sym typeface="Wingdings" pitchFamily="2" charset="2"/>
              </a:rPr>
              <a:t>+2</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Cl</a:t>
            </a:r>
            <a:r>
              <a:rPr lang="en-US" baseline="30000" dirty="0" smtClean="0">
                <a:sym typeface="Wingdings" pitchFamily="2" charset="2"/>
              </a:rPr>
              <a:t>-1</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 + 2OH</a:t>
            </a:r>
            <a:r>
              <a:rPr lang="en-US" baseline="30000" dirty="0" smtClean="0">
                <a:sym typeface="Wingdings" pitchFamily="2" charset="2"/>
              </a:rPr>
              <a:t>-</a:t>
            </a:r>
            <a:r>
              <a:rPr lang="en-US" dirty="0" smtClean="0">
                <a:sym typeface="Wingdings" pitchFamily="2" charset="2"/>
              </a:rPr>
              <a:t>(</a:t>
            </a:r>
            <a:r>
              <a:rPr lang="en-US" dirty="0" err="1" smtClean="0">
                <a:sym typeface="Wingdings" pitchFamily="2" charset="2"/>
              </a:rPr>
              <a:t>aq</a:t>
            </a:r>
            <a:r>
              <a:rPr lang="en-US" dirty="0" smtClean="0">
                <a:sym typeface="Wingdings" pitchFamily="2" charset="2"/>
              </a:rPr>
              <a:t>)</a:t>
            </a:r>
          </a:p>
          <a:p>
            <a:pPr>
              <a:buFontTx/>
              <a:buNone/>
            </a:pPr>
            <a:endParaRPr lang="en-US" dirty="0" smtClean="0">
              <a:sym typeface="Wingdings" pitchFamily="2" charset="2"/>
            </a:endParaRPr>
          </a:p>
          <a:p>
            <a:pPr>
              <a:buFontTx/>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281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28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smtClean="0"/>
              <a:t>Balance in base</a:t>
            </a:r>
          </a:p>
        </p:txBody>
      </p:sp>
      <p:sp>
        <p:nvSpPr>
          <p:cNvPr id="163843" name="Rectangle 3"/>
          <p:cNvSpPr>
            <a:spLocks noGrp="1" noChangeArrowheads="1"/>
          </p:cNvSpPr>
          <p:nvPr>
            <p:ph type="body" idx="1"/>
          </p:nvPr>
        </p:nvSpPr>
        <p:spPr/>
        <p:txBody>
          <a:bodyPr/>
          <a:lstStyle/>
          <a:p>
            <a:pPr>
              <a:buFontTx/>
              <a:buNone/>
            </a:pPr>
            <a:r>
              <a:rPr lang="en-US" dirty="0" err="1" smtClean="0"/>
              <a:t>Cd</a:t>
            </a:r>
            <a:r>
              <a:rPr lang="en-US" dirty="0" smtClean="0"/>
              <a:t>(s) + H</a:t>
            </a:r>
            <a:r>
              <a:rPr lang="en-US" baseline="-25000" dirty="0" smtClean="0"/>
              <a:t>2</a:t>
            </a:r>
            <a:r>
              <a:rPr lang="en-US" dirty="0" smtClean="0"/>
              <a:t>O(l) + Ni</a:t>
            </a:r>
            <a:r>
              <a:rPr lang="en-US" baseline="-25000" dirty="0" smtClean="0"/>
              <a:t>2</a:t>
            </a:r>
            <a:r>
              <a:rPr lang="en-US" dirty="0" smtClean="0"/>
              <a:t>O</a:t>
            </a:r>
            <a:r>
              <a:rPr lang="en-US" baseline="-25000" dirty="0" smtClean="0"/>
              <a:t>3</a:t>
            </a:r>
            <a:r>
              <a:rPr lang="en-US" dirty="0" smtClean="0"/>
              <a:t>(s) </a:t>
            </a:r>
          </a:p>
          <a:p>
            <a:pPr>
              <a:buFontTx/>
              <a:buNone/>
            </a:pPr>
            <a:r>
              <a:rPr lang="en-US" dirty="0" smtClean="0"/>
              <a:t>                                </a:t>
            </a:r>
            <a:r>
              <a:rPr lang="en-US" dirty="0" smtClean="0">
                <a:sym typeface="Wingdings" pitchFamily="2" charset="2"/>
              </a:rPr>
              <a:t> </a:t>
            </a:r>
            <a:r>
              <a:rPr lang="en-US" dirty="0" err="1" smtClean="0">
                <a:sym typeface="Wingdings" pitchFamily="2" charset="2"/>
              </a:rPr>
              <a:t>Cd</a:t>
            </a:r>
            <a:r>
              <a:rPr lang="en-US" dirty="0" smtClean="0">
                <a:sym typeface="Wingdings" pitchFamily="2" charset="2"/>
              </a:rPr>
              <a:t>(OH)</a:t>
            </a:r>
            <a:r>
              <a:rPr lang="en-US" baseline="-25000" dirty="0" smtClean="0">
                <a:sym typeface="Wingdings" pitchFamily="2" charset="2"/>
              </a:rPr>
              <a:t>2</a:t>
            </a:r>
            <a:r>
              <a:rPr lang="en-US" dirty="0" smtClean="0">
                <a:sym typeface="Wingdings" pitchFamily="2" charset="2"/>
              </a:rPr>
              <a:t>(s) + </a:t>
            </a:r>
            <a:r>
              <a:rPr lang="en-US" dirty="0" err="1" smtClean="0">
                <a:sym typeface="Wingdings" pitchFamily="2" charset="2"/>
              </a:rPr>
              <a:t>NiO</a:t>
            </a:r>
            <a:r>
              <a:rPr lang="en-US" dirty="0" smtClean="0">
                <a:sym typeface="Wingdings" pitchFamily="2" charset="2"/>
              </a:rPr>
              <a:t>(s)</a:t>
            </a:r>
          </a:p>
          <a:p>
            <a:pPr>
              <a:buFontTx/>
              <a:buNone/>
            </a:pPr>
            <a:endParaRPr lang="en-US" dirty="0" smtClean="0">
              <a:sym typeface="Wingdings" pitchFamily="2" charset="2"/>
            </a:endParaRPr>
          </a:p>
          <a:p>
            <a:pPr>
              <a:buFontTx/>
              <a:buNone/>
            </a:pPr>
            <a:r>
              <a:rPr lang="en-US" dirty="0" err="1" smtClean="0"/>
              <a:t>Cd</a:t>
            </a:r>
            <a:r>
              <a:rPr lang="en-US" dirty="0" smtClean="0"/>
              <a:t>(s) + H</a:t>
            </a:r>
            <a:r>
              <a:rPr lang="en-US" baseline="-25000" dirty="0" smtClean="0"/>
              <a:t>2</a:t>
            </a:r>
            <a:r>
              <a:rPr lang="en-US" dirty="0" smtClean="0"/>
              <a:t>O(l) + Ni</a:t>
            </a:r>
            <a:r>
              <a:rPr lang="en-US" baseline="-25000" dirty="0" smtClean="0"/>
              <a:t>2</a:t>
            </a:r>
            <a:r>
              <a:rPr lang="en-US" dirty="0" smtClean="0"/>
              <a:t>O</a:t>
            </a:r>
            <a:r>
              <a:rPr lang="en-US" baseline="-25000" dirty="0" smtClean="0"/>
              <a:t>3</a:t>
            </a:r>
            <a:r>
              <a:rPr lang="en-US" dirty="0" smtClean="0"/>
              <a:t>(s) </a:t>
            </a:r>
          </a:p>
          <a:p>
            <a:pPr>
              <a:buFontTx/>
              <a:buNone/>
            </a:pPr>
            <a:r>
              <a:rPr lang="en-US" dirty="0" smtClean="0"/>
              <a:t>                              </a:t>
            </a:r>
            <a:r>
              <a:rPr lang="en-US" dirty="0" smtClean="0">
                <a:sym typeface="Wingdings" pitchFamily="2" charset="2"/>
              </a:rPr>
              <a:t> </a:t>
            </a:r>
            <a:r>
              <a:rPr lang="en-US" dirty="0" err="1" smtClean="0">
                <a:sym typeface="Wingdings" pitchFamily="2" charset="2"/>
              </a:rPr>
              <a:t>Cd</a:t>
            </a:r>
            <a:r>
              <a:rPr lang="en-US" dirty="0" smtClean="0">
                <a:sym typeface="Wingdings" pitchFamily="2" charset="2"/>
              </a:rPr>
              <a:t>(OH)</a:t>
            </a:r>
            <a:r>
              <a:rPr lang="en-US" baseline="-25000" dirty="0" smtClean="0">
                <a:sym typeface="Wingdings" pitchFamily="2" charset="2"/>
              </a:rPr>
              <a:t>2</a:t>
            </a:r>
            <a:r>
              <a:rPr lang="en-US" dirty="0" smtClean="0">
                <a:sym typeface="Wingdings" pitchFamily="2" charset="2"/>
              </a:rPr>
              <a:t>(s) + 2NiO(s)</a:t>
            </a:r>
            <a:endParaRPr lang="en-US" dirty="0" smtClean="0"/>
          </a:p>
          <a:p>
            <a:pPr>
              <a:buFontTx/>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4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38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xfrm>
            <a:off x="0" y="0"/>
            <a:ext cx="9144000" cy="6553200"/>
          </a:xfrm>
        </p:spPr>
        <p:txBody>
          <a:bodyPr/>
          <a:lstStyle/>
          <a:p>
            <a:r>
              <a:rPr lang="en-US" smtClean="0"/>
              <a:t>	A vitamin C tablet was analyzed to determine whether it did in fact contain, as the manufacturer claimed, 1.00 g of the vitamin.  A tablet was dissolved in water to form a 100.00 mL solution, and a 10.00 mL sample was titrated with iodine (as KI</a:t>
            </a:r>
            <a:r>
              <a:rPr lang="en-US" baseline="-25000" smtClean="0"/>
              <a:t>3</a:t>
            </a:r>
            <a:r>
              <a:rPr lang="en-US" smtClean="0"/>
              <a:t>, potassium triiodide).  It required 10.10 mL of 0.0521 M I</a:t>
            </a:r>
            <a:r>
              <a:rPr lang="en-US" baseline="-25000" smtClean="0"/>
              <a:t>3</a:t>
            </a:r>
            <a:r>
              <a:rPr lang="en-US" baseline="30000" smtClean="0"/>
              <a:t>-1</a:t>
            </a:r>
            <a:r>
              <a:rPr lang="en-US" smtClean="0"/>
              <a:t> to reach the stoichiometric point in the titration.  Given that vitamin C, C</a:t>
            </a:r>
            <a:r>
              <a:rPr lang="en-US" baseline="-25000" smtClean="0"/>
              <a:t>6</a:t>
            </a:r>
            <a:r>
              <a:rPr lang="en-US" smtClean="0"/>
              <a:t>H</a:t>
            </a:r>
            <a:r>
              <a:rPr lang="en-US" baseline="-25000" smtClean="0"/>
              <a:t>8</a:t>
            </a:r>
            <a:r>
              <a:rPr lang="en-US" smtClean="0"/>
              <a:t>O</a:t>
            </a:r>
            <a:r>
              <a:rPr lang="en-US" baseline="-25000" smtClean="0"/>
              <a:t>6, </a:t>
            </a:r>
            <a:r>
              <a:rPr lang="en-US" smtClean="0"/>
              <a:t>is oxidized to</a:t>
            </a:r>
            <a:r>
              <a:rPr lang="en-US" baseline="-25000" smtClean="0"/>
              <a:t> </a:t>
            </a:r>
            <a:r>
              <a:rPr lang="en-US" smtClean="0"/>
              <a:t>dehydroascorbic acid, C</a:t>
            </a:r>
            <a:r>
              <a:rPr lang="en-US" baseline="-25000" smtClean="0"/>
              <a:t>6</a:t>
            </a:r>
            <a:r>
              <a:rPr lang="en-US" smtClean="0"/>
              <a:t>H</a:t>
            </a:r>
            <a:r>
              <a:rPr lang="en-US" baseline="-25000" smtClean="0"/>
              <a:t>6</a:t>
            </a:r>
            <a:r>
              <a:rPr lang="en-US" smtClean="0"/>
              <a:t>O</a:t>
            </a:r>
            <a:r>
              <a:rPr lang="en-US" baseline="-25000" smtClean="0"/>
              <a:t>6</a:t>
            </a:r>
            <a:r>
              <a:rPr lang="en-US" smtClean="0"/>
              <a:t> and triiodide, I</a:t>
            </a:r>
            <a:r>
              <a:rPr lang="en-US" baseline="-25000" smtClean="0"/>
              <a:t>3</a:t>
            </a:r>
            <a:r>
              <a:rPr lang="en-US" baseline="30000" smtClean="0"/>
              <a:t>-1</a:t>
            </a:r>
            <a:r>
              <a:rPr lang="en-US" smtClean="0"/>
              <a:t>, is reduced to iodide, I</a:t>
            </a:r>
            <a:r>
              <a:rPr lang="en-US" baseline="30000" smtClean="0"/>
              <a:t>-1</a:t>
            </a:r>
            <a:r>
              <a:rPr lang="en-US" smtClean="0"/>
              <a:t>, write a balanced equation for the reaction and determine whether the manufacturer’s claim is correct?  (MW vitamin C = 176 g/mol)</a:t>
            </a:r>
          </a:p>
        </p:txBody>
      </p:sp>
      <p:sp>
        <p:nvSpPr>
          <p:cNvPr id="14339" name="TextBox 4"/>
          <p:cNvSpPr txBox="1">
            <a:spLocks noChangeArrowheads="1"/>
          </p:cNvSpPr>
          <p:nvPr/>
        </p:nvSpPr>
        <p:spPr bwMode="auto">
          <a:xfrm>
            <a:off x="4191000" y="6488113"/>
            <a:ext cx="4953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a:t>Practice problems       Tro – 18.103-18.104,  18.123</a:t>
            </a:r>
          </a:p>
        </p:txBody>
      </p:sp>
    </p:spTree>
    <p:extLst>
      <p:ext uri="{BB962C8B-B14F-4D97-AF65-F5344CB8AC3E}">
        <p14:creationId xmlns:p14="http://schemas.microsoft.com/office/powerpoint/2010/main" val="2754435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mtClean="0">
                <a:solidFill>
                  <a:srgbClr val="000099"/>
                </a:solidFill>
                <a:latin typeface="Arial" charset="0"/>
              </a:rPr>
              <a:t>Try some</a:t>
            </a:r>
            <a:r>
              <a:rPr lang="en-US" smtClean="0">
                <a:solidFill>
                  <a:srgbClr val="99FF33"/>
                </a:solidFill>
                <a:latin typeface="Arial" charset="0"/>
              </a:rPr>
              <a:t> </a:t>
            </a:r>
            <a:endParaRPr lang="en-US" smtClean="0">
              <a:latin typeface="Arial" charset="0"/>
            </a:endParaRPr>
          </a:p>
        </p:txBody>
      </p:sp>
      <p:sp>
        <p:nvSpPr>
          <p:cNvPr id="34819" name="Rectangle 3"/>
          <p:cNvSpPr>
            <a:spLocks noGrp="1" noChangeArrowheads="1"/>
          </p:cNvSpPr>
          <p:nvPr>
            <p:ph type="body" idx="1"/>
          </p:nvPr>
        </p:nvSpPr>
        <p:spPr>
          <a:xfrm>
            <a:off x="1295400" y="1905000"/>
            <a:ext cx="6400800" cy="3124200"/>
          </a:xfrm>
        </p:spPr>
        <p:txBody>
          <a:bodyPr/>
          <a:lstStyle/>
          <a:p>
            <a:r>
              <a:rPr lang="en-US" dirty="0" smtClean="0">
                <a:latin typeface="Arial" charset="0"/>
              </a:rPr>
              <a:t>Ga</a:t>
            </a:r>
            <a:r>
              <a:rPr lang="en-US" baseline="-25000" dirty="0" smtClean="0">
                <a:latin typeface="Arial" charset="0"/>
              </a:rPr>
              <a:t>2</a:t>
            </a:r>
            <a:r>
              <a:rPr lang="en-US" dirty="0" smtClean="0">
                <a:latin typeface="Arial" charset="0"/>
              </a:rPr>
              <a:t>O</a:t>
            </a:r>
            <a:r>
              <a:rPr lang="en-US" baseline="-25000" dirty="0" smtClean="0">
                <a:latin typeface="Arial" charset="0"/>
              </a:rPr>
              <a:t>3    		</a:t>
            </a:r>
            <a:r>
              <a:rPr lang="en-US" dirty="0" smtClean="0">
                <a:latin typeface="Arial" charset="0"/>
              </a:rPr>
              <a:t>	Fe</a:t>
            </a:r>
            <a:r>
              <a:rPr lang="en-US" baseline="-25000" dirty="0" smtClean="0">
                <a:latin typeface="Arial" charset="0"/>
              </a:rPr>
              <a:t>2</a:t>
            </a:r>
            <a:r>
              <a:rPr lang="en-US" dirty="0" smtClean="0">
                <a:latin typeface="Arial" charset="0"/>
              </a:rPr>
              <a:t>(CrO</a:t>
            </a:r>
            <a:r>
              <a:rPr lang="en-US" baseline="-25000" dirty="0" smtClean="0">
                <a:latin typeface="Arial" charset="0"/>
              </a:rPr>
              <a:t>4</a:t>
            </a:r>
            <a:r>
              <a:rPr lang="en-US" dirty="0" smtClean="0">
                <a:latin typeface="Arial" charset="0"/>
              </a:rPr>
              <a:t>)</a:t>
            </a:r>
            <a:r>
              <a:rPr lang="en-US" baseline="-25000" dirty="0" smtClean="0">
                <a:latin typeface="Arial" charset="0"/>
              </a:rPr>
              <a:t>3</a:t>
            </a:r>
          </a:p>
          <a:p>
            <a:endParaRPr lang="en-US" sz="1600" dirty="0" smtClean="0">
              <a:latin typeface="Arial" charset="0"/>
            </a:endParaRPr>
          </a:p>
          <a:p>
            <a:r>
              <a:rPr lang="en-US" dirty="0" smtClean="0">
                <a:latin typeface="Arial" charset="0"/>
              </a:rPr>
              <a:t>K</a:t>
            </a:r>
            <a:r>
              <a:rPr lang="en-US" baseline="-25000" dirty="0" smtClean="0">
                <a:latin typeface="Arial" charset="0"/>
              </a:rPr>
              <a:t>2</a:t>
            </a:r>
            <a:r>
              <a:rPr lang="en-US" dirty="0" smtClean="0">
                <a:latin typeface="Arial" charset="0"/>
              </a:rPr>
              <a:t>MnO</a:t>
            </a:r>
            <a:r>
              <a:rPr lang="en-US" baseline="-25000" dirty="0" smtClean="0">
                <a:latin typeface="Arial" charset="0"/>
              </a:rPr>
              <a:t>4</a:t>
            </a:r>
            <a:r>
              <a:rPr lang="en-US" dirty="0" smtClean="0">
                <a:latin typeface="Arial" charset="0"/>
              </a:rPr>
              <a:t>			Hg</a:t>
            </a:r>
            <a:r>
              <a:rPr lang="en-US" baseline="-25000" dirty="0" smtClean="0">
                <a:latin typeface="Arial" charset="0"/>
              </a:rPr>
              <a:t>2</a:t>
            </a:r>
            <a:r>
              <a:rPr lang="en-US" dirty="0" smtClean="0">
                <a:latin typeface="Arial" charset="0"/>
              </a:rPr>
              <a:t>(BrO</a:t>
            </a:r>
            <a:r>
              <a:rPr lang="en-US" baseline="-25000" dirty="0" smtClean="0">
                <a:latin typeface="Arial" charset="0"/>
              </a:rPr>
              <a:t>3</a:t>
            </a:r>
            <a:r>
              <a:rPr lang="en-US" dirty="0" smtClean="0">
                <a:latin typeface="Arial" charset="0"/>
              </a:rPr>
              <a:t>)</a:t>
            </a:r>
            <a:r>
              <a:rPr lang="en-US" baseline="-25000" dirty="0" smtClean="0">
                <a:latin typeface="Arial" charset="0"/>
              </a:rPr>
              <a:t>2</a:t>
            </a:r>
            <a:endParaRPr lang="en-US" dirty="0" smtClean="0">
              <a:latin typeface="Arial" charset="0"/>
            </a:endParaRPr>
          </a:p>
          <a:p>
            <a:endParaRPr lang="en-US" dirty="0" smtClean="0">
              <a:latin typeface="Arial" charset="0"/>
            </a:endParaRPr>
          </a:p>
          <a:p>
            <a:r>
              <a:rPr lang="en-US" dirty="0" smtClean="0">
                <a:latin typeface="Arial" charset="0"/>
              </a:rPr>
              <a:t>H</a:t>
            </a:r>
            <a:r>
              <a:rPr lang="en-US" baseline="-25000" dirty="0" smtClean="0">
                <a:latin typeface="Arial" charset="0"/>
              </a:rPr>
              <a:t>2</a:t>
            </a:r>
            <a:r>
              <a:rPr lang="en-US" dirty="0" smtClean="0">
                <a:latin typeface="Arial" charset="0"/>
              </a:rPr>
              <a:t>PO</a:t>
            </a:r>
            <a:r>
              <a:rPr lang="en-US" baseline="-25000" dirty="0" smtClean="0">
                <a:latin typeface="Arial" charset="0"/>
              </a:rPr>
              <a:t>4</a:t>
            </a:r>
            <a:r>
              <a:rPr lang="en-US" baseline="30000" dirty="0" smtClean="0">
                <a:latin typeface="Arial" charset="0"/>
              </a:rPr>
              <a:t>-</a:t>
            </a:r>
            <a:r>
              <a:rPr lang="en-US" dirty="0" smtClean="0">
                <a:latin typeface="Arial" charset="0"/>
              </a:rPr>
              <a:t>			KClO</a:t>
            </a:r>
            <a:r>
              <a:rPr lang="en-US" baseline="-25000" dirty="0" smtClean="0">
                <a:latin typeface="Arial" charset="0"/>
              </a:rPr>
              <a:t>4</a:t>
            </a:r>
            <a:endParaRPr lang="en-US" dirty="0" smtClean="0">
              <a:latin typeface="Arial" charset="0"/>
            </a:endParaRPr>
          </a:p>
          <a:p>
            <a:endParaRPr lang="en-US" dirty="0" smtClean="0">
              <a:latin typeface="Arial" charset="0"/>
            </a:endParaRPr>
          </a:p>
        </p:txBody>
      </p:sp>
      <p:sp>
        <p:nvSpPr>
          <p:cNvPr id="34820" name="TextBox 5"/>
          <p:cNvSpPr txBox="1">
            <a:spLocks noChangeArrowheads="1"/>
          </p:cNvSpPr>
          <p:nvPr/>
        </p:nvSpPr>
        <p:spPr bwMode="auto">
          <a:xfrm>
            <a:off x="5334000" y="6488113"/>
            <a:ext cx="3810000" cy="369887"/>
          </a:xfrm>
          <a:prstGeom prst="rect">
            <a:avLst/>
          </a:prstGeom>
          <a:noFill/>
          <a:ln w="9525">
            <a:noFill/>
            <a:miter lim="800000"/>
            <a:headEnd/>
            <a:tailEnd/>
          </a:ln>
        </p:spPr>
        <p:txBody>
          <a:bodyPr>
            <a:spAutoFit/>
          </a:bodyPr>
          <a:lstStyle/>
          <a:p>
            <a:r>
              <a:rPr lang="en-US" sz="1800" dirty="0"/>
              <a:t>Practice problems       </a:t>
            </a:r>
            <a:r>
              <a:rPr lang="en-US" sz="1800" dirty="0" err="1"/>
              <a:t>Tro</a:t>
            </a:r>
            <a:r>
              <a:rPr lang="en-US" sz="1800" dirty="0"/>
              <a:t> – </a:t>
            </a:r>
            <a:r>
              <a:rPr lang="en-US" sz="1800" dirty="0" smtClean="0"/>
              <a:t>4.87-4.90</a:t>
            </a:r>
            <a:endParaRPr lang="en-US"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609600" y="990600"/>
            <a:ext cx="7772400" cy="4114800"/>
          </a:xfrm>
        </p:spPr>
        <p:txBody>
          <a:bodyPr>
            <a:normAutofit fontScale="92500"/>
          </a:bodyPr>
          <a:lstStyle/>
          <a:p>
            <a:pPr lvl="2"/>
            <a:r>
              <a:rPr lang="en-US" sz="3200" dirty="0" smtClean="0">
                <a:latin typeface="Arial" charset="0"/>
              </a:rPr>
              <a:t>Oxidation – process in which an element loses one or more electrons with an increase in the oxidation number.</a:t>
            </a:r>
          </a:p>
          <a:p>
            <a:pPr lvl="2"/>
            <a:endParaRPr lang="en-US" sz="3200" dirty="0" smtClean="0">
              <a:latin typeface="Arial" charset="0"/>
            </a:endParaRPr>
          </a:p>
          <a:p>
            <a:pPr lvl="2"/>
            <a:r>
              <a:rPr lang="en-US" sz="3200" dirty="0" smtClean="0">
                <a:latin typeface="Arial" charset="0"/>
              </a:rPr>
              <a:t>Reduction – process in which an element gains one or more electrons with a decrease in oxidation number.</a:t>
            </a:r>
          </a:p>
          <a:p>
            <a:pPr lvl="2"/>
            <a:endParaRPr lang="en-US" dirty="0" smtClean="0">
              <a:latin typeface="Arial" charset="0"/>
            </a:endParaRPr>
          </a:p>
          <a:p>
            <a:endParaRPr lang="en-US" dirty="0" smtClean="0">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685800" y="533400"/>
            <a:ext cx="7772400" cy="4114800"/>
          </a:xfrm>
        </p:spPr>
        <p:txBody>
          <a:bodyPr>
            <a:normAutofit fontScale="92500" lnSpcReduction="20000"/>
          </a:bodyPr>
          <a:lstStyle/>
          <a:p>
            <a:pPr lvl="2"/>
            <a:endParaRPr lang="en-US" dirty="0" smtClean="0">
              <a:latin typeface="Arial" charset="0"/>
            </a:endParaRPr>
          </a:p>
          <a:p>
            <a:pPr lvl="2"/>
            <a:r>
              <a:rPr lang="en-US" sz="3200" dirty="0" smtClean="0">
                <a:latin typeface="Arial" charset="0"/>
              </a:rPr>
              <a:t>Oxidizing agent – Substance that causes another substance to be oxidized.  The oxidizing agent is always reduced.</a:t>
            </a:r>
          </a:p>
          <a:p>
            <a:pPr lvl="2"/>
            <a:endParaRPr lang="en-US" sz="3200" dirty="0" smtClean="0">
              <a:latin typeface="Arial" charset="0"/>
            </a:endParaRPr>
          </a:p>
          <a:p>
            <a:pPr lvl="2"/>
            <a:r>
              <a:rPr lang="en-US" sz="3200" dirty="0" smtClean="0">
                <a:latin typeface="Arial" charset="0"/>
              </a:rPr>
              <a:t>Reducing agent – Substance that causes another substance to be reduced.  The reducing agent is always oxidized.</a:t>
            </a:r>
          </a:p>
          <a:p>
            <a:endParaRPr lang="en-US" dirty="0" smtClean="0">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body" idx="1"/>
          </p:nvPr>
        </p:nvSpPr>
        <p:spPr>
          <a:xfrm>
            <a:off x="5638800" y="2209800"/>
            <a:ext cx="2971800" cy="2819400"/>
          </a:xfrm>
        </p:spPr>
        <p:txBody>
          <a:bodyPr/>
          <a:lstStyle/>
          <a:p>
            <a:pPr>
              <a:buFontTx/>
              <a:buNone/>
            </a:pPr>
            <a:r>
              <a:rPr lang="en-US" sz="3600" dirty="0" smtClean="0">
                <a:latin typeface="Arial" charset="0"/>
              </a:rPr>
              <a:t>hydrogen</a:t>
            </a:r>
          </a:p>
          <a:p>
            <a:pPr>
              <a:buFontTx/>
              <a:buNone/>
            </a:pPr>
            <a:r>
              <a:rPr lang="en-US" sz="3600" dirty="0" smtClean="0">
                <a:latin typeface="Arial" charset="0"/>
              </a:rPr>
              <a:t>tungsten</a:t>
            </a:r>
          </a:p>
          <a:p>
            <a:pPr>
              <a:buFontTx/>
              <a:buNone/>
            </a:pPr>
            <a:r>
              <a:rPr lang="en-US" sz="3600" dirty="0" smtClean="0">
                <a:latin typeface="Arial" charset="0"/>
              </a:rPr>
              <a:t>WO</a:t>
            </a:r>
            <a:r>
              <a:rPr lang="en-US" sz="3600" baseline="-25000" dirty="0" smtClean="0">
                <a:latin typeface="Arial" charset="0"/>
              </a:rPr>
              <a:t>3</a:t>
            </a:r>
          </a:p>
          <a:p>
            <a:pPr>
              <a:buFontTx/>
              <a:buNone/>
            </a:pPr>
            <a:r>
              <a:rPr lang="en-US" sz="3600" dirty="0" smtClean="0">
                <a:latin typeface="Arial" charset="0"/>
              </a:rPr>
              <a:t>H</a:t>
            </a:r>
            <a:r>
              <a:rPr lang="en-US" sz="3600" baseline="-25000" dirty="0" smtClean="0">
                <a:latin typeface="Arial" charset="0"/>
              </a:rPr>
              <a:t>2</a:t>
            </a:r>
            <a:endParaRPr lang="en-US" sz="3600" dirty="0" smtClean="0">
              <a:latin typeface="Arial" charset="0"/>
            </a:endParaRPr>
          </a:p>
        </p:txBody>
      </p:sp>
      <p:sp>
        <p:nvSpPr>
          <p:cNvPr id="37891" name="Rectangle 3"/>
          <p:cNvSpPr>
            <a:spLocks noChangeArrowheads="1"/>
          </p:cNvSpPr>
          <p:nvPr/>
        </p:nvSpPr>
        <p:spPr bwMode="auto">
          <a:xfrm>
            <a:off x="304800" y="381000"/>
            <a:ext cx="8286750" cy="701675"/>
          </a:xfrm>
          <a:prstGeom prst="rect">
            <a:avLst/>
          </a:prstGeom>
          <a:noFill/>
          <a:ln w="9525">
            <a:noFill/>
            <a:miter lim="800000"/>
            <a:headEnd/>
            <a:tailEnd/>
          </a:ln>
        </p:spPr>
        <p:txBody>
          <a:bodyPr wrap="none">
            <a:spAutoFit/>
          </a:bodyPr>
          <a:lstStyle/>
          <a:p>
            <a:r>
              <a:rPr lang="en-US" sz="4000">
                <a:solidFill>
                  <a:srgbClr val="000099"/>
                </a:solidFill>
                <a:latin typeface="Arial" charset="0"/>
              </a:rPr>
              <a:t>WO</a:t>
            </a:r>
            <a:r>
              <a:rPr lang="en-US" sz="4000" baseline="-25000">
                <a:solidFill>
                  <a:srgbClr val="000099"/>
                </a:solidFill>
                <a:latin typeface="Arial" charset="0"/>
              </a:rPr>
              <a:t>3</a:t>
            </a:r>
            <a:r>
              <a:rPr lang="en-US" sz="4000">
                <a:solidFill>
                  <a:srgbClr val="000099"/>
                </a:solidFill>
                <a:latin typeface="Arial" charset="0"/>
              </a:rPr>
              <a:t>(s) + 3 H</a:t>
            </a:r>
            <a:r>
              <a:rPr lang="en-US" sz="4000" baseline="-25000">
                <a:solidFill>
                  <a:srgbClr val="000099"/>
                </a:solidFill>
                <a:latin typeface="Arial" charset="0"/>
              </a:rPr>
              <a:t>2</a:t>
            </a:r>
            <a:r>
              <a:rPr lang="en-US" sz="4000">
                <a:solidFill>
                  <a:srgbClr val="000099"/>
                </a:solidFill>
                <a:latin typeface="Arial" charset="0"/>
              </a:rPr>
              <a:t>(g) </a:t>
            </a:r>
            <a:r>
              <a:rPr lang="en-US" sz="4000" noProof="1">
                <a:solidFill>
                  <a:srgbClr val="000099"/>
                </a:solidFill>
                <a:latin typeface="Arial" charset="0"/>
                <a:sym typeface="Wingdings" pitchFamily="2" charset="2"/>
              </a:rPr>
              <a:t></a:t>
            </a:r>
            <a:r>
              <a:rPr lang="en-US" sz="4000">
                <a:solidFill>
                  <a:srgbClr val="000099"/>
                </a:solidFill>
                <a:latin typeface="Arial" charset="0"/>
              </a:rPr>
              <a:t> W(s) + 3 H</a:t>
            </a:r>
            <a:r>
              <a:rPr lang="en-US" sz="4000" baseline="-25000">
                <a:solidFill>
                  <a:srgbClr val="000099"/>
                </a:solidFill>
                <a:latin typeface="Arial" charset="0"/>
              </a:rPr>
              <a:t>2</a:t>
            </a:r>
            <a:r>
              <a:rPr lang="en-US" sz="4000">
                <a:solidFill>
                  <a:srgbClr val="000099"/>
                </a:solidFill>
                <a:latin typeface="Arial" charset="0"/>
              </a:rPr>
              <a:t>O(l)</a:t>
            </a:r>
          </a:p>
        </p:txBody>
      </p:sp>
      <p:sp>
        <p:nvSpPr>
          <p:cNvPr id="37892" name="Rectangle 4"/>
          <p:cNvSpPr>
            <a:spLocks noChangeArrowheads="1"/>
          </p:cNvSpPr>
          <p:nvPr/>
        </p:nvSpPr>
        <p:spPr bwMode="auto">
          <a:xfrm>
            <a:off x="685800" y="2209800"/>
            <a:ext cx="4476750" cy="2530475"/>
          </a:xfrm>
          <a:prstGeom prst="rect">
            <a:avLst/>
          </a:prstGeom>
          <a:noFill/>
          <a:ln w="9525">
            <a:noFill/>
            <a:miter lim="800000"/>
            <a:headEnd/>
            <a:tailEnd/>
          </a:ln>
        </p:spPr>
        <p:txBody>
          <a:bodyPr wrap="none">
            <a:spAutoFit/>
          </a:bodyPr>
          <a:lstStyle/>
          <a:p>
            <a:r>
              <a:rPr lang="en-US" sz="4000">
                <a:latin typeface="Arial" charset="0"/>
              </a:rPr>
              <a:t>Element oxidized –</a:t>
            </a:r>
          </a:p>
          <a:p>
            <a:r>
              <a:rPr lang="en-US" sz="4000">
                <a:latin typeface="Arial" charset="0"/>
              </a:rPr>
              <a:t>Element reduced –</a:t>
            </a:r>
          </a:p>
          <a:p>
            <a:r>
              <a:rPr lang="en-US" sz="4000">
                <a:latin typeface="Arial" charset="0"/>
              </a:rPr>
              <a:t>Oxidizing agent –</a:t>
            </a:r>
          </a:p>
          <a:p>
            <a:r>
              <a:rPr lang="en-US" sz="4000">
                <a:latin typeface="Arial" charset="0"/>
              </a:rPr>
              <a:t>Reducing agent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90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90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902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902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body" idx="1"/>
          </p:nvPr>
        </p:nvSpPr>
        <p:spPr>
          <a:xfrm>
            <a:off x="5638800" y="2209800"/>
            <a:ext cx="2971800" cy="2819400"/>
          </a:xfrm>
        </p:spPr>
        <p:txBody>
          <a:bodyPr/>
          <a:lstStyle/>
          <a:p>
            <a:pPr>
              <a:buFontTx/>
              <a:buNone/>
            </a:pPr>
            <a:r>
              <a:rPr lang="en-US" sz="3600" dirty="0" smtClean="0">
                <a:latin typeface="Arial" charset="0"/>
              </a:rPr>
              <a:t>Carbon </a:t>
            </a:r>
          </a:p>
          <a:p>
            <a:pPr>
              <a:buFontTx/>
              <a:buNone/>
            </a:pPr>
            <a:r>
              <a:rPr lang="en-US" sz="3600" dirty="0" smtClean="0">
                <a:latin typeface="Arial" charset="0"/>
              </a:rPr>
              <a:t>Tin </a:t>
            </a:r>
          </a:p>
          <a:p>
            <a:pPr>
              <a:buFontTx/>
              <a:buNone/>
            </a:pPr>
            <a:r>
              <a:rPr lang="en-US" sz="3600" dirty="0" smtClean="0">
                <a:latin typeface="Arial" charset="0"/>
              </a:rPr>
              <a:t>SnO</a:t>
            </a:r>
            <a:r>
              <a:rPr lang="en-US" sz="3600" baseline="-25000" dirty="0" smtClean="0">
                <a:latin typeface="Arial" charset="0"/>
              </a:rPr>
              <a:t>2</a:t>
            </a:r>
            <a:r>
              <a:rPr lang="en-US" sz="3600" dirty="0" smtClean="0">
                <a:latin typeface="Arial" charset="0"/>
              </a:rPr>
              <a:t>(s)</a:t>
            </a:r>
            <a:endParaRPr lang="en-US" sz="3600" baseline="-25000" dirty="0" smtClean="0">
              <a:latin typeface="Arial" charset="0"/>
            </a:endParaRPr>
          </a:p>
          <a:p>
            <a:pPr>
              <a:buFontTx/>
              <a:buNone/>
            </a:pPr>
            <a:r>
              <a:rPr lang="en-US" sz="3600" dirty="0" smtClean="0">
                <a:latin typeface="Arial" charset="0"/>
              </a:rPr>
              <a:t>C(s)</a:t>
            </a:r>
          </a:p>
        </p:txBody>
      </p:sp>
      <p:sp>
        <p:nvSpPr>
          <p:cNvPr id="38915" name="Rectangle 3"/>
          <p:cNvSpPr>
            <a:spLocks noChangeArrowheads="1"/>
          </p:cNvSpPr>
          <p:nvPr/>
        </p:nvSpPr>
        <p:spPr bwMode="auto">
          <a:xfrm>
            <a:off x="304800" y="381000"/>
            <a:ext cx="8188325" cy="701675"/>
          </a:xfrm>
          <a:prstGeom prst="rect">
            <a:avLst/>
          </a:prstGeom>
          <a:noFill/>
          <a:ln w="9525">
            <a:noFill/>
            <a:miter lim="800000"/>
            <a:headEnd/>
            <a:tailEnd/>
          </a:ln>
        </p:spPr>
        <p:txBody>
          <a:bodyPr wrap="none">
            <a:spAutoFit/>
          </a:bodyPr>
          <a:lstStyle/>
          <a:p>
            <a:r>
              <a:rPr lang="en-US" sz="4000">
                <a:solidFill>
                  <a:srgbClr val="000099"/>
                </a:solidFill>
                <a:latin typeface="Arial" charset="0"/>
              </a:rPr>
              <a:t>SnO</a:t>
            </a:r>
            <a:r>
              <a:rPr lang="en-US" sz="4000" baseline="-25000">
                <a:solidFill>
                  <a:srgbClr val="000099"/>
                </a:solidFill>
                <a:latin typeface="Arial" charset="0"/>
              </a:rPr>
              <a:t>2</a:t>
            </a:r>
            <a:r>
              <a:rPr lang="en-US" sz="4000">
                <a:solidFill>
                  <a:srgbClr val="000099"/>
                </a:solidFill>
                <a:latin typeface="Arial" charset="0"/>
              </a:rPr>
              <a:t>(s) + 2 C(s) </a:t>
            </a:r>
            <a:r>
              <a:rPr lang="en-US" sz="4000" noProof="1">
                <a:solidFill>
                  <a:srgbClr val="000099"/>
                </a:solidFill>
                <a:latin typeface="Arial" charset="0"/>
                <a:sym typeface="Wingdings" pitchFamily="2" charset="2"/>
              </a:rPr>
              <a:t></a:t>
            </a:r>
            <a:r>
              <a:rPr lang="en-US" sz="4000">
                <a:solidFill>
                  <a:srgbClr val="000099"/>
                </a:solidFill>
                <a:latin typeface="Arial" charset="0"/>
              </a:rPr>
              <a:t> Sn(l) + 2 CO(g)</a:t>
            </a:r>
          </a:p>
        </p:txBody>
      </p:sp>
      <p:sp>
        <p:nvSpPr>
          <p:cNvPr id="38916" name="Rectangle 4"/>
          <p:cNvSpPr>
            <a:spLocks noChangeArrowheads="1"/>
          </p:cNvSpPr>
          <p:nvPr/>
        </p:nvSpPr>
        <p:spPr bwMode="auto">
          <a:xfrm>
            <a:off x="685800" y="2209800"/>
            <a:ext cx="4476750" cy="2530475"/>
          </a:xfrm>
          <a:prstGeom prst="rect">
            <a:avLst/>
          </a:prstGeom>
          <a:noFill/>
          <a:ln w="9525">
            <a:noFill/>
            <a:miter lim="800000"/>
            <a:headEnd/>
            <a:tailEnd/>
          </a:ln>
        </p:spPr>
        <p:txBody>
          <a:bodyPr wrap="none">
            <a:spAutoFit/>
          </a:bodyPr>
          <a:lstStyle/>
          <a:p>
            <a:r>
              <a:rPr lang="en-US" sz="4000">
                <a:latin typeface="Arial" charset="0"/>
              </a:rPr>
              <a:t>Element oxidized –</a:t>
            </a:r>
          </a:p>
          <a:p>
            <a:r>
              <a:rPr lang="en-US" sz="4000">
                <a:latin typeface="Arial" charset="0"/>
              </a:rPr>
              <a:t>Element reduced –</a:t>
            </a:r>
          </a:p>
          <a:p>
            <a:r>
              <a:rPr lang="en-US" sz="4000">
                <a:latin typeface="Arial" charset="0"/>
              </a:rPr>
              <a:t>Oxidizing agent –</a:t>
            </a:r>
          </a:p>
          <a:p>
            <a:r>
              <a:rPr lang="en-US" sz="4000">
                <a:latin typeface="Arial" charset="0"/>
              </a:rPr>
              <a:t>Reducing agent –</a:t>
            </a:r>
          </a:p>
        </p:txBody>
      </p:sp>
      <p:sp>
        <p:nvSpPr>
          <p:cNvPr id="38917" name="TextBox 6"/>
          <p:cNvSpPr txBox="1">
            <a:spLocks noChangeArrowheads="1"/>
          </p:cNvSpPr>
          <p:nvPr/>
        </p:nvSpPr>
        <p:spPr bwMode="auto">
          <a:xfrm>
            <a:off x="5334000" y="6488113"/>
            <a:ext cx="3810000" cy="369887"/>
          </a:xfrm>
          <a:prstGeom prst="rect">
            <a:avLst/>
          </a:prstGeom>
          <a:noFill/>
          <a:ln w="9525">
            <a:noFill/>
            <a:miter lim="800000"/>
            <a:headEnd/>
            <a:tailEnd/>
          </a:ln>
        </p:spPr>
        <p:txBody>
          <a:bodyPr>
            <a:spAutoFit/>
          </a:bodyPr>
          <a:lstStyle/>
          <a:p>
            <a:r>
              <a:rPr lang="en-US" sz="1800" dirty="0"/>
              <a:t>Practice problems       </a:t>
            </a:r>
            <a:r>
              <a:rPr lang="en-US" sz="1800" dirty="0" err="1"/>
              <a:t>Tro</a:t>
            </a:r>
            <a:r>
              <a:rPr lang="en-US" sz="1800" dirty="0"/>
              <a:t> – </a:t>
            </a:r>
            <a:r>
              <a:rPr lang="en-US" sz="1800" dirty="0" smtClean="0"/>
              <a:t>4.91-4.92</a:t>
            </a: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005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005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005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005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1416</Words>
  <Application>Microsoft Office PowerPoint</Application>
  <PresentationFormat>On-screen Show (4:3)</PresentationFormat>
  <Paragraphs>247</Paragraphs>
  <Slides>43</Slides>
  <Notes>1</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REDOX Reactions</vt:lpstr>
      <vt:lpstr>REDOX Reactions</vt:lpstr>
      <vt:lpstr>Determining Oxidation States</vt:lpstr>
      <vt:lpstr>Determining Oxidation States</vt:lpstr>
      <vt:lpstr>Try some </vt:lpstr>
      <vt:lpstr>PowerPoint Presentation</vt:lpstr>
      <vt:lpstr>PowerPoint Presentation</vt:lpstr>
      <vt:lpstr>PowerPoint Presentation</vt:lpstr>
      <vt:lpstr>PowerPoint Presentation</vt:lpstr>
      <vt:lpstr>Half Reaction Method of Balancing Redox Reactions</vt:lpstr>
      <vt:lpstr>Half Reaction Method of Balancing Redox Reactions</vt:lpstr>
      <vt:lpstr>Half Reaction Method of Balancing Redox Reactions</vt:lpstr>
      <vt:lpstr>Half Reaction Method of Balancing Redox Reactions</vt:lpstr>
      <vt:lpstr>Balance in acid</vt:lpstr>
      <vt:lpstr>Balance in acid</vt:lpstr>
      <vt:lpstr>Balance in acid</vt:lpstr>
      <vt:lpstr>Balance in acid</vt:lpstr>
      <vt:lpstr>Balance in acid</vt:lpstr>
      <vt:lpstr>Balance in acid</vt:lpstr>
      <vt:lpstr>Balance in acid</vt:lpstr>
      <vt:lpstr>Balance in acid</vt:lpstr>
      <vt:lpstr>Balance in acid</vt:lpstr>
      <vt:lpstr>Balance in acid</vt:lpstr>
      <vt:lpstr>Balance in acid</vt:lpstr>
      <vt:lpstr>Balance in acid</vt:lpstr>
      <vt:lpstr>Balance in acid</vt:lpstr>
      <vt:lpstr>Balance in acid</vt:lpstr>
      <vt:lpstr>Balance in base</vt:lpstr>
      <vt:lpstr>Balance in base</vt:lpstr>
      <vt:lpstr>Balance in base</vt:lpstr>
      <vt:lpstr>Balance in base</vt:lpstr>
      <vt:lpstr>Balance in base</vt:lpstr>
      <vt:lpstr>Balance in base</vt:lpstr>
      <vt:lpstr>Balance in base</vt:lpstr>
      <vt:lpstr>Balance in base</vt:lpstr>
      <vt:lpstr>Balance in base</vt:lpstr>
      <vt:lpstr>Balance in base</vt:lpstr>
      <vt:lpstr>Balance in base</vt:lpstr>
      <vt:lpstr>Balance in base</vt:lpstr>
      <vt:lpstr>Balance in base</vt:lpstr>
      <vt:lpstr>Balance in base</vt:lpstr>
      <vt:lpstr>Balance in base</vt:lpstr>
      <vt:lpstr>PowerPoint Presentation</vt:lpstr>
    </vt:vector>
  </TitlesOfParts>
  <Company>GCCCD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REDOX Reactions</dc:title>
  <dc:creator>cary.willard</dc:creator>
  <cp:lastModifiedBy>cary.willard</cp:lastModifiedBy>
  <cp:revision>4</cp:revision>
  <dcterms:created xsi:type="dcterms:W3CDTF">2011-02-07T22:19:56Z</dcterms:created>
  <dcterms:modified xsi:type="dcterms:W3CDTF">2012-02-15T03:01:14Z</dcterms:modified>
</cp:coreProperties>
</file>